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49"/>
  </p:notesMasterIdLst>
  <p:handoutMasterIdLst>
    <p:handoutMasterId r:id="rId50"/>
  </p:handoutMasterIdLst>
  <p:sldIdLst>
    <p:sldId id="322" r:id="rId5"/>
    <p:sldId id="335" r:id="rId6"/>
    <p:sldId id="257" r:id="rId7"/>
    <p:sldId id="271" r:id="rId8"/>
    <p:sldId id="281" r:id="rId9"/>
    <p:sldId id="285" r:id="rId10"/>
    <p:sldId id="286" r:id="rId11"/>
    <p:sldId id="287" r:id="rId12"/>
    <p:sldId id="259" r:id="rId13"/>
    <p:sldId id="357" r:id="rId14"/>
    <p:sldId id="282" r:id="rId15"/>
    <p:sldId id="260" r:id="rId16"/>
    <p:sldId id="358" r:id="rId17"/>
    <p:sldId id="261" r:id="rId18"/>
    <p:sldId id="275" r:id="rId19"/>
    <p:sldId id="276" r:id="rId20"/>
    <p:sldId id="277" r:id="rId21"/>
    <p:sldId id="264" r:id="rId22"/>
    <p:sldId id="265" r:id="rId23"/>
    <p:sldId id="266" r:id="rId24"/>
    <p:sldId id="267" r:id="rId25"/>
    <p:sldId id="268" r:id="rId26"/>
    <p:sldId id="359" r:id="rId27"/>
    <p:sldId id="278" r:id="rId28"/>
    <p:sldId id="280" r:id="rId29"/>
    <p:sldId id="269" r:id="rId30"/>
    <p:sldId id="288" r:id="rId31"/>
    <p:sldId id="289" r:id="rId32"/>
    <p:sldId id="340" r:id="rId33"/>
    <p:sldId id="341" r:id="rId34"/>
    <p:sldId id="355" r:id="rId35"/>
    <p:sldId id="299" r:id="rId36"/>
    <p:sldId id="291" r:id="rId37"/>
    <p:sldId id="300" r:id="rId38"/>
    <p:sldId id="293" r:id="rId39"/>
    <p:sldId id="294" r:id="rId40"/>
    <p:sldId id="352" r:id="rId41"/>
    <p:sldId id="353" r:id="rId42"/>
    <p:sldId id="354" r:id="rId43"/>
    <p:sldId id="301" r:id="rId44"/>
    <p:sldId id="296" r:id="rId45"/>
    <p:sldId id="297" r:id="rId46"/>
    <p:sldId id="303" r:id="rId47"/>
    <p:sldId id="429" r:id="rId48"/>
  </p:sldIdLst>
  <p:sldSz cx="12188825" cy="6858000"/>
  <p:notesSz cx="6858000" cy="9144000"/>
  <p:custDataLst>
    <p:tags r:id="rId5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200">
          <p15:clr>
            <a:srgbClr val="A4A3A4"/>
          </p15:clr>
        </p15:guide>
        <p15:guide id="4" orient="horz" pos="1008">
          <p15:clr>
            <a:srgbClr val="A4A3A4"/>
          </p15:clr>
        </p15:guide>
        <p15:guide id="5" orient="horz" pos="3792">
          <p15:clr>
            <a:srgbClr val="A4A3A4"/>
          </p15:clr>
        </p15:guide>
        <p15:guide id="6" orient="horz">
          <p15:clr>
            <a:srgbClr val="A4A3A4"/>
          </p15:clr>
        </p15:guide>
        <p15:guide id="7" orient="horz" pos="3360">
          <p15:clr>
            <a:srgbClr val="A4A3A4"/>
          </p15:clr>
        </p15:guide>
        <p15:guide id="8" orient="horz" pos="3312">
          <p15:clr>
            <a:srgbClr val="A4A3A4"/>
          </p15:clr>
        </p15:guide>
        <p15:guide id="9" orient="horz" pos="240">
          <p15:clr>
            <a:srgbClr val="A4A3A4"/>
          </p15:clr>
        </p15:guide>
        <p15:guide id="10" orient="horz" pos="432">
          <p15:clr>
            <a:srgbClr val="A4A3A4"/>
          </p15:clr>
        </p15:guide>
        <p15:guide id="11" orient="horz" pos="2784">
          <p15:clr>
            <a:srgbClr val="A4A3A4"/>
          </p15:clr>
        </p15:guide>
        <p15:guide id="12" pos="3839">
          <p15:clr>
            <a:srgbClr val="A4A3A4"/>
          </p15:clr>
        </p15:guide>
        <p15:guide id="13" pos="959">
          <p15:clr>
            <a:srgbClr val="A4A3A4"/>
          </p15:clr>
        </p15:guide>
        <p15:guide id="14" pos="6143">
          <p15:clr>
            <a:srgbClr val="A4A3A4"/>
          </p15:clr>
        </p15:guide>
        <p15:guide id="15" pos="1247">
          <p15:clr>
            <a:srgbClr val="A4A3A4"/>
          </p15:clr>
        </p15:guide>
        <p15:guide id="16" pos="7007">
          <p15:clr>
            <a:srgbClr val="A4A3A4"/>
          </p15:clr>
        </p15:guide>
        <p15:guide id="17" pos="5855">
          <p15:clr>
            <a:srgbClr val="A4A3A4"/>
          </p15:clr>
        </p15:guide>
        <p15:guide id="18" pos="671">
          <p15:clr>
            <a:srgbClr val="A4A3A4"/>
          </p15:clr>
        </p15:guide>
        <p15:guide id="19" pos="7151">
          <p15:clr>
            <a:srgbClr val="A4A3A4"/>
          </p15:clr>
        </p15:guide>
        <p15:guide id="20" pos="311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8990" autoAdjust="0"/>
    <p:restoredTop sz="94581" autoAdjust="0"/>
  </p:normalViewPr>
  <p:slideViewPr>
    <p:cSldViewPr showGuides="1">
      <p:cViewPr varScale="1">
        <p:scale>
          <a:sx n="116" d="100"/>
          <a:sy n="116" d="100"/>
        </p:scale>
        <p:origin x="224" y="176"/>
      </p:cViewPr>
      <p:guideLst>
        <p:guide orient="horz" pos="2160"/>
        <p:guide orient="horz" pos="4030"/>
        <p:guide orient="horz" pos="1200"/>
        <p:guide orient="horz" pos="1008"/>
        <p:guide orient="horz" pos="3792"/>
        <p:guide orient="horz"/>
        <p:guide orient="horz" pos="3360"/>
        <p:guide orient="horz" pos="3312"/>
        <p:guide orient="horz" pos="240"/>
        <p:guide orient="horz" pos="432"/>
        <p:guide orient="horz" pos="2784"/>
        <p:guide pos="3839"/>
        <p:guide pos="959"/>
        <p:guide pos="6143"/>
        <p:guide pos="1247"/>
        <p:guide pos="7007"/>
        <p:guide pos="5855"/>
        <p:guide pos="671"/>
        <p:guide pos="7151"/>
        <p:guide pos="3119"/>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howGuides="1">
      <p:cViewPr varScale="1">
        <p:scale>
          <a:sx n="79" d="100"/>
          <a:sy n="79" d="100"/>
        </p:scale>
        <p:origin x="2496"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tags" Target="tags/tag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1/28/21</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00.png>
</file>

<file path=ppt/media/image11.png>
</file>

<file path=ppt/media/image12.png>
</file>

<file path=ppt/media/image120.png>
</file>

<file path=ppt/media/image13.jpg>
</file>

<file path=ppt/media/image13.png>
</file>

<file path=ppt/media/image14.png>
</file>

<file path=ppt/media/image15.jpeg>
</file>

<file path=ppt/media/image16.jpg>
</file>

<file path=ppt/media/image17.jpg>
</file>

<file path=ppt/media/image18.png>
</file>

<file path=ppt/media/image2.png>
</file>

<file path=ppt/media/image3.jpeg>
</file>

<file path=ppt/media/image4.png>
</file>

<file path=ppt/media/image5.jpeg>
</file>

<file path=ppt/media/image5.png>
</file>

<file path=ppt/media/image6.jpg>
</file>

<file path=ppt/media/image7.jpe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1/28/21</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a:t>
            </a:fld>
            <a:endParaRPr lang="en-US" dirty="0"/>
          </a:p>
        </p:txBody>
      </p:sp>
    </p:spTree>
    <p:extLst>
      <p:ext uri="{BB962C8B-B14F-4D97-AF65-F5344CB8AC3E}">
        <p14:creationId xmlns:p14="http://schemas.microsoft.com/office/powerpoint/2010/main" val="36229553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B18C4E9F-59A2-4F5F-8A8C-3B4A48ED3F4F}" type="slidenum">
              <a:rPr lang="en-US" altLang="en-US" sz="1200"/>
              <a:pPr/>
              <a:t>11</a:t>
            </a:fld>
            <a:endParaRPr lang="en-US" altLang="en-US" sz="1200"/>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5916100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08836B16-DCC2-4273-9C59-62D48A44322A}" type="slidenum">
              <a:rPr lang="en-US" altLang="en-US" sz="1200"/>
              <a:pPr/>
              <a:t>12</a:t>
            </a:fld>
            <a:endParaRPr lang="en-US" altLang="en-US" sz="1200"/>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5865376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08836B16-DCC2-4273-9C59-62D48A44322A}" type="slidenum">
              <a:rPr lang="en-US" altLang="en-US" sz="1200"/>
              <a:pPr/>
              <a:t>13</a:t>
            </a:fld>
            <a:endParaRPr lang="en-US" altLang="en-US" sz="1200"/>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4101580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E8152AB6-5F65-4306-936A-D09091BF6CC2}" type="slidenum">
              <a:rPr lang="en-US" altLang="en-US" sz="1200"/>
              <a:pPr/>
              <a:t>14</a:t>
            </a:fld>
            <a:endParaRPr lang="en-US" altLang="en-US" sz="1200"/>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167257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525CB3E8-A0C3-45EA-8426-E7126811B53F}" type="slidenum">
              <a:rPr lang="en-US" altLang="en-US" sz="1200"/>
              <a:pPr/>
              <a:t>15</a:t>
            </a:fld>
            <a:endParaRPr lang="en-US" altLang="en-US" sz="1200"/>
          </a:p>
        </p:txBody>
      </p:sp>
      <p:sp>
        <p:nvSpPr>
          <p:cNvPr id="62467" name="Rectangle 2"/>
          <p:cNvSpPr>
            <a:spLocks noGrp="1" noRot="1" noChangeAspect="1" noChangeArrowheads="1" noTextEdit="1"/>
          </p:cNvSpPr>
          <p:nvPr>
            <p:ph type="sldImg"/>
          </p:nvPr>
        </p:nvSpPr>
        <p:spPr>
          <a:xfrm>
            <a:off x="458788" y="720725"/>
            <a:ext cx="6397625" cy="3600450"/>
          </a:xfrm>
          <a:ln/>
        </p:spPr>
      </p:sp>
      <p:sp>
        <p:nvSpPr>
          <p:cNvPr id="62468" name="Rectangle 3"/>
          <p:cNvSpPr>
            <a:spLocks noGrp="1" noChangeArrowheads="1"/>
          </p:cNvSpPr>
          <p:nvPr>
            <p:ph type="body" idx="1"/>
          </p:nvPr>
        </p:nvSpPr>
        <p:spPr>
          <a:xfrm>
            <a:off x="731838" y="4560888"/>
            <a:ext cx="5851525" cy="4319587"/>
          </a:xfrm>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r>
              <a:rPr lang="en-US" altLang="en-US"/>
              <a:t>Draw example.</a:t>
            </a:r>
          </a:p>
          <a:p>
            <a:endParaRPr lang="en-US" altLang="en-US"/>
          </a:p>
        </p:txBody>
      </p:sp>
    </p:spTree>
    <p:extLst>
      <p:ext uri="{BB962C8B-B14F-4D97-AF65-F5344CB8AC3E}">
        <p14:creationId xmlns:p14="http://schemas.microsoft.com/office/powerpoint/2010/main" val="3141781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4F611AA6-8168-484C-AB79-23CC04AA68E9}" type="slidenum">
              <a:rPr lang="en-US" altLang="en-US" sz="1200"/>
              <a:pPr/>
              <a:t>16</a:t>
            </a:fld>
            <a:endParaRPr lang="en-US" altLang="en-US" sz="1200"/>
          </a:p>
        </p:txBody>
      </p:sp>
      <p:sp>
        <p:nvSpPr>
          <p:cNvPr id="63491" name="Rectangle 2"/>
          <p:cNvSpPr>
            <a:spLocks noGrp="1" noRot="1" noChangeAspect="1" noChangeArrowheads="1" noTextEdit="1"/>
          </p:cNvSpPr>
          <p:nvPr>
            <p:ph type="sldImg"/>
          </p:nvPr>
        </p:nvSpPr>
        <p:spPr>
          <a:xfrm>
            <a:off x="458788" y="720725"/>
            <a:ext cx="6397625" cy="3600450"/>
          </a:xfrm>
          <a:ln/>
        </p:spPr>
      </p:sp>
      <p:sp>
        <p:nvSpPr>
          <p:cNvPr id="63492" name="Rectangle 3"/>
          <p:cNvSpPr>
            <a:spLocks noGrp="1" noChangeArrowheads="1"/>
          </p:cNvSpPr>
          <p:nvPr>
            <p:ph type="body" idx="1"/>
          </p:nvPr>
        </p:nvSpPr>
        <p:spPr>
          <a:xfrm>
            <a:off x="731838" y="4560888"/>
            <a:ext cx="5851525" cy="4319587"/>
          </a:xfrm>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r>
              <a:rPr lang="en-US" altLang="en-US"/>
              <a:t>The basic operation of the algorithm is computing the Euclidean distance between two points. </a:t>
            </a:r>
          </a:p>
          <a:p>
            <a:r>
              <a:rPr lang="en-US" altLang="en-US"/>
              <a:t>The square root is a complex operation who’s result is often irrational, therefore the results</a:t>
            </a:r>
          </a:p>
          <a:p>
            <a:r>
              <a:rPr lang="en-US" altLang="en-US"/>
              <a:t>can be found only approximately. Computing such operations are not trivial. One can avoid</a:t>
            </a:r>
          </a:p>
          <a:p>
            <a:r>
              <a:rPr lang="en-US" altLang="en-US"/>
              <a:t>computing square roots by comparing distance squares instead. </a:t>
            </a:r>
          </a:p>
        </p:txBody>
      </p:sp>
    </p:spTree>
    <p:extLst>
      <p:ext uri="{BB962C8B-B14F-4D97-AF65-F5344CB8AC3E}">
        <p14:creationId xmlns:p14="http://schemas.microsoft.com/office/powerpoint/2010/main" val="23916878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991B724D-9E29-47A7-A5A0-CDF8AD9A8ED1}" type="slidenum">
              <a:rPr lang="en-US" altLang="en-US" sz="1200"/>
              <a:pPr/>
              <a:t>17</a:t>
            </a:fld>
            <a:endParaRPr lang="en-US" altLang="en-US" sz="1200"/>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122051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1768CBDD-6025-4DCB-A992-DC6CAFE574EC}" type="slidenum">
              <a:rPr lang="en-US" altLang="en-US" sz="1200"/>
              <a:pPr/>
              <a:t>18</a:t>
            </a:fld>
            <a:endParaRPr lang="en-US" altLang="en-US" sz="1200"/>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1738088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617250F6-C7EB-4B51-9CBF-FEF909DD1EDF}" type="slidenum">
              <a:rPr lang="en-US" altLang="en-US" sz="1200"/>
              <a:pPr/>
              <a:t>19</a:t>
            </a:fld>
            <a:endParaRPr lang="en-US" altLang="en-US" sz="1200"/>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3529578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F840384A-671A-4052-A9FA-C5D36275E6B2}" type="slidenum">
              <a:rPr lang="en-US" altLang="en-US" sz="1200"/>
              <a:pPr/>
              <a:t>20</a:t>
            </a:fld>
            <a:endParaRPr lang="en-US" altLang="en-US" sz="1200"/>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626358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942CB182-3570-42EA-9539-FFD7B13C131D}" type="slidenum">
              <a:rPr lang="en-US" altLang="en-US" sz="1200"/>
              <a:pPr/>
              <a:t>3</a:t>
            </a:fld>
            <a:endParaRPr lang="en-US" altLang="en-US" sz="1200"/>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5550208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CFB0C266-E240-4915-8EE8-15043A9B2DFE}" type="slidenum">
              <a:rPr lang="en-US" altLang="en-US" sz="1200"/>
              <a:pPr/>
              <a:t>21</a:t>
            </a:fld>
            <a:endParaRPr lang="en-US" altLang="en-US" sz="1200"/>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3960868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EAC6261C-A2AD-4D7E-BDD7-5BFE96F57284}" type="slidenum">
              <a:rPr lang="en-US" altLang="en-US" sz="1200"/>
              <a:pPr/>
              <a:t>22</a:t>
            </a:fld>
            <a:endParaRPr lang="en-US" altLang="en-US" sz="120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420996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EAC6261C-A2AD-4D7E-BDD7-5BFE96F57284}" type="slidenum">
              <a:rPr lang="en-US" altLang="en-US" sz="1200"/>
              <a:pPr/>
              <a:t>23</a:t>
            </a:fld>
            <a:endParaRPr lang="en-US" altLang="en-US" sz="120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25598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03C17235-1FBF-4015-AC02-0E2BB71B145F}" type="slidenum">
              <a:rPr lang="en-US" altLang="en-US" sz="1200"/>
              <a:pPr/>
              <a:t>24</a:t>
            </a:fld>
            <a:endParaRPr lang="en-US" altLang="en-US" sz="1200"/>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885324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BC58A379-0DE7-4DC2-9F99-2AF76B8B9513}" type="slidenum">
              <a:rPr lang="en-US" altLang="en-US" sz="1200"/>
              <a:pPr/>
              <a:t>25</a:t>
            </a:fld>
            <a:endParaRPr lang="en-US" altLang="en-US" sz="1200"/>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4054021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C8805D4B-48C5-4E9F-8600-E7F3944FFA05}" type="slidenum">
              <a:rPr lang="en-US" altLang="en-US" sz="1200"/>
              <a:pPr/>
              <a:t>26</a:t>
            </a:fld>
            <a:endParaRPr lang="en-US" altLang="en-US" sz="1200"/>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6837662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98037E77-1CD8-4B85-A471-A04A1CD42ACD}" type="slidenum">
              <a:rPr lang="en-US" altLang="en-US" sz="1200"/>
              <a:pPr/>
              <a:t>27</a:t>
            </a:fld>
            <a:endParaRPr lang="en-US" altLang="en-US" sz="1200"/>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3951622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BC185077-11CA-4508-9684-AB828410F4CD}" type="slidenum">
              <a:rPr lang="en-US" altLang="en-US" sz="1200"/>
              <a:pPr/>
              <a:t>28</a:t>
            </a:fld>
            <a:endParaRPr lang="en-US" altLang="en-US" sz="1200"/>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4901162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364CC526-059E-468B-9264-4BB254A364E2}" type="slidenum">
              <a:rPr lang="en-US" altLang="en-US" sz="1200"/>
              <a:pPr/>
              <a:t>33</a:t>
            </a:fld>
            <a:endParaRPr lang="en-US" altLang="en-US" sz="1200"/>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8964504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21DBA0A6-F533-4A19-999C-D4D6BD4BC098}" type="slidenum">
              <a:rPr lang="en-US" altLang="en-US" sz="1200"/>
              <a:pPr/>
              <a:t>35</a:t>
            </a:fld>
            <a:endParaRPr lang="en-US" altLang="en-US" sz="1200"/>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673951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4393B009-EBED-4BFC-92C3-64A067D921E7}" type="slidenum">
              <a:rPr lang="en-US" altLang="en-US" sz="1200"/>
              <a:pPr/>
              <a:t>4</a:t>
            </a:fld>
            <a:endParaRPr lang="en-US" altLang="en-US" sz="1200"/>
          </a:p>
        </p:txBody>
      </p:sp>
      <p:sp>
        <p:nvSpPr>
          <p:cNvPr id="52227" name="Rectangle 2"/>
          <p:cNvSpPr>
            <a:spLocks noGrp="1" noRot="1" noChangeAspect="1" noChangeArrowheads="1" noTextEdit="1"/>
          </p:cNvSpPr>
          <p:nvPr>
            <p:ph type="sldImg"/>
          </p:nvPr>
        </p:nvSpPr>
        <p:spPr>
          <a:ln/>
        </p:spPr>
      </p:sp>
      <p:sp>
        <p:nvSpPr>
          <p:cNvPr id="52228"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3780764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1CC953E8-01B5-40FB-99E4-51A891E71CB9}" type="slidenum">
              <a:rPr lang="en-US" altLang="en-US" sz="1200"/>
              <a:pPr/>
              <a:t>36</a:t>
            </a:fld>
            <a:endParaRPr lang="en-US" altLang="en-US" sz="1200"/>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5931042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F3B862AD-8BA5-4F1D-B2FF-430385FDCCC5}" type="slidenum">
              <a:rPr lang="en-US" altLang="en-US" sz="1200"/>
              <a:pPr/>
              <a:t>41</a:t>
            </a:fld>
            <a:endParaRPr lang="en-US" altLang="en-US" sz="1200"/>
          </a:p>
        </p:txBody>
      </p:sp>
      <p:sp>
        <p:nvSpPr>
          <p:cNvPr id="78851" name="Rectangle 2"/>
          <p:cNvSpPr>
            <a:spLocks noGrp="1" noRot="1" noChangeAspect="1" noChangeArrowheads="1" noTextEdit="1"/>
          </p:cNvSpPr>
          <p:nvPr>
            <p:ph type="sldImg"/>
          </p:nvPr>
        </p:nvSpPr>
        <p:spPr>
          <a:ln/>
        </p:spPr>
      </p:sp>
      <p:sp>
        <p:nvSpPr>
          <p:cNvPr id="78852"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0161717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B2D35DCF-2A6C-4D45-A4E2-B94E0592F4EC}" type="slidenum">
              <a:rPr lang="en-US" altLang="en-US" sz="1200"/>
              <a:pPr/>
              <a:t>42</a:t>
            </a:fld>
            <a:endParaRPr lang="en-US" altLang="en-US" sz="1200"/>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3584879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D349829-97FD-4664-A235-AD16B1B2D588}" type="slidenum">
              <a:rPr lang="en-US" altLang="en-US" smtClean="0"/>
              <a:pPr>
                <a:defRPr/>
              </a:pPr>
              <a:t>43</a:t>
            </a:fld>
            <a:endParaRPr lang="en-US" altLang="en-US"/>
          </a:p>
        </p:txBody>
      </p:sp>
    </p:spTree>
    <p:extLst>
      <p:ext uri="{BB962C8B-B14F-4D97-AF65-F5344CB8AC3E}">
        <p14:creationId xmlns:p14="http://schemas.microsoft.com/office/powerpoint/2010/main" val="384261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D0CEFBF6-27EC-48B0-8CAD-885ED9C76F7E}" type="slidenum">
              <a:rPr lang="en-US" altLang="en-US" sz="1200" smtClean="0"/>
              <a:pPr/>
              <a:t>44</a:t>
            </a:fld>
            <a:endParaRPr lang="en-US" altLang="en-US" sz="1200"/>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4165381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597AFEA9-2D1F-46EA-BC1E-17C24236DE29}" type="slidenum">
              <a:rPr lang="en-US" altLang="en-US" sz="1200"/>
              <a:pPr/>
              <a:t>5</a:t>
            </a:fld>
            <a:endParaRPr lang="en-US" altLang="en-US" sz="1200"/>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842914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7E92D243-9750-426C-81DD-649C33D71FEF}" type="slidenum">
              <a:rPr lang="en-US" altLang="en-US" sz="1200"/>
              <a:pPr/>
              <a:t>6</a:t>
            </a:fld>
            <a:endParaRPr lang="en-US" altLang="en-US" sz="1200"/>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663891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A7B507C4-2498-479B-AF1B-1ABB76F914AC}" type="slidenum">
              <a:rPr lang="en-US" altLang="en-US" sz="1200"/>
              <a:pPr/>
              <a:t>7</a:t>
            </a:fld>
            <a:endParaRPr lang="en-US" altLang="en-US" sz="1200"/>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061916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01148AB5-CA76-4C7F-AF12-57EED86E4D17}" type="slidenum">
              <a:rPr lang="en-US" altLang="en-US" sz="1200"/>
              <a:pPr/>
              <a:t>8</a:t>
            </a:fld>
            <a:endParaRPr lang="en-US" altLang="en-US" sz="1200"/>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2396973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10043DA0-C5EF-4D45-A19A-8B2A6A374197}" type="slidenum">
              <a:rPr lang="en-US" altLang="en-US" sz="1200"/>
              <a:pPr/>
              <a:t>9</a:t>
            </a:fld>
            <a:endParaRPr lang="en-US" altLang="en-US" sz="1200"/>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10083779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lstStyle>
            <a:lvl1pPr defTabSz="966788">
              <a:defRPr sz="2400">
                <a:solidFill>
                  <a:schemeClr val="tx1"/>
                </a:solidFill>
                <a:latin typeface="Times New Roman" panose="02020603050405020304" pitchFamily="18" charset="0"/>
              </a:defRPr>
            </a:lvl1pPr>
            <a:lvl2pPr marL="742950" indent="-285750" defTabSz="966788">
              <a:defRPr sz="2400">
                <a:solidFill>
                  <a:schemeClr val="tx1"/>
                </a:solidFill>
                <a:latin typeface="Times New Roman" panose="02020603050405020304" pitchFamily="18" charset="0"/>
              </a:defRPr>
            </a:lvl2pPr>
            <a:lvl3pPr marL="1143000" indent="-228600" defTabSz="966788">
              <a:defRPr sz="2400">
                <a:solidFill>
                  <a:schemeClr val="tx1"/>
                </a:solidFill>
                <a:latin typeface="Times New Roman" panose="02020603050405020304" pitchFamily="18" charset="0"/>
              </a:defRPr>
            </a:lvl3pPr>
            <a:lvl4pPr marL="1600200" indent="-228600" defTabSz="966788">
              <a:defRPr sz="2400">
                <a:solidFill>
                  <a:schemeClr val="tx1"/>
                </a:solidFill>
                <a:latin typeface="Times New Roman" panose="02020603050405020304" pitchFamily="18" charset="0"/>
              </a:defRPr>
            </a:lvl4pPr>
            <a:lvl5pPr marL="2057400" indent="-228600" defTabSz="966788">
              <a:defRPr sz="2400">
                <a:solidFill>
                  <a:schemeClr val="tx1"/>
                </a:solidFill>
                <a:latin typeface="Times New Roman" panose="02020603050405020304" pitchFamily="18" charset="0"/>
              </a:defRPr>
            </a:lvl5pPr>
            <a:lvl6pPr marL="25146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defTabSz="966788" eaLnBrk="0" fontAlgn="base" hangingPunct="0">
              <a:spcBef>
                <a:spcPct val="0"/>
              </a:spcBef>
              <a:spcAft>
                <a:spcPct val="0"/>
              </a:spcAft>
              <a:defRPr sz="2400">
                <a:solidFill>
                  <a:schemeClr val="tx1"/>
                </a:solidFill>
                <a:latin typeface="Times New Roman" panose="02020603050405020304" pitchFamily="18" charset="0"/>
              </a:defRPr>
            </a:lvl9pPr>
          </a:lstStyle>
          <a:p>
            <a:fld id="{10043DA0-C5EF-4D45-A19A-8B2A6A374197}" type="slidenum">
              <a:rPr lang="en-US" altLang="en-US" sz="1200"/>
              <a:pPr/>
              <a:t>10</a:t>
            </a:fld>
            <a:endParaRPr lang="en-US" altLang="en-US" sz="1200"/>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sm" len="sm"/>
                <a:tailEnd type="none" w="sm" len="sm"/>
              </a14:hiddenLine>
            </a:ext>
          </a:extLst>
        </p:spPr>
        <p:txBody>
          <a:bodyPr/>
          <a:lstStyle/>
          <a:p>
            <a:endParaRPr lang="en-US" altLang="en-US"/>
          </a:p>
        </p:txBody>
      </p:sp>
    </p:spTree>
    <p:extLst>
      <p:ext uri="{BB962C8B-B14F-4D97-AF65-F5344CB8AC3E}">
        <p14:creationId xmlns:p14="http://schemas.microsoft.com/office/powerpoint/2010/main" val="38996341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ltGray">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b="1" cap="none" spc="0">
                <a:ln w="9525">
                  <a:noFill/>
                  <a:prstDash val="solid"/>
                </a:ln>
                <a:solidFill>
                  <a:schemeClr val="tx1"/>
                </a:solidFill>
                <a:effectLst/>
              </a:defRPr>
            </a:lvl1pPr>
          </a:lstStyle>
          <a:p>
            <a:r>
              <a:rPr lang="en-US"/>
              <a:t>Click to edit Master title style</a:t>
            </a:r>
            <a:endParaRPr dirty="0"/>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b="1"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7" name="Date Placeholder 6"/>
          <p:cNvSpPr>
            <a:spLocks noGrp="1"/>
          </p:cNvSpPr>
          <p:nvPr>
            <p:ph type="dt" sz="half" idx="10"/>
          </p:nvPr>
        </p:nvSpPr>
        <p:spPr/>
        <p:txBody>
          <a:bodyPr/>
          <a:lstStyle>
            <a:lvl1pPr>
              <a:defRPr sz="1100"/>
            </a:lvl1pPr>
          </a:lstStyle>
          <a:p>
            <a:fld id="{1D2498CD-A622-4ACC-98D8-8365C1B868F0}" type="datetime1">
              <a:rPr lang="en-US" smtClean="0"/>
              <a:pPr/>
              <a:t>1/28/21</a:t>
            </a:fld>
            <a:endParaRPr lang="en-US" dirty="0"/>
          </a:p>
        </p:txBody>
      </p:sp>
      <p:sp>
        <p:nvSpPr>
          <p:cNvPr id="8" name="Footer Placeholder 7"/>
          <p:cNvSpPr>
            <a:spLocks noGrp="1"/>
          </p:cNvSpPr>
          <p:nvPr>
            <p:ph type="ftr" sz="quarter" idx="11"/>
          </p:nvPr>
        </p:nvSpPr>
        <p:spPr/>
        <p:txBody>
          <a:bodyPr/>
          <a:lstStyle>
            <a:lvl1pPr>
              <a:defRPr sz="1100"/>
            </a:lvl1pPr>
          </a:lstStyle>
          <a:p>
            <a:r>
              <a:rPr lang="en-US" dirty="0"/>
              <a:t>Add a footer</a:t>
            </a:r>
          </a:p>
        </p:txBody>
      </p:sp>
      <p:sp>
        <p:nvSpPr>
          <p:cNvPr id="9" name="Slide Number Placeholder 8"/>
          <p:cNvSpPr>
            <a:spLocks noGrp="1"/>
          </p:cNvSpPr>
          <p:nvPr>
            <p:ph type="sldNum" sz="quarter" idx="12"/>
          </p:nvPr>
        </p:nvSpPr>
        <p:spPr/>
        <p:txBody>
          <a:bodyPr/>
          <a:lstStyle>
            <a:lvl1pPr>
              <a:defRPr sz="1100"/>
            </a:lvl1p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146780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6EB2CF6B-193C-4CEB-9860-F1C5F0818FA3}" type="datetime1">
              <a:rPr lang="en-US" smtClean="0"/>
              <a:t>1/28/21</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41395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856CBC3-4EDC-4C84-BDD0-15F2AD890B92}" type="datetime1">
              <a:rPr lang="en-US" smtClean="0"/>
              <a:t>1/28/21</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689305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12588" y="152400"/>
            <a:ext cx="11173090" cy="685800"/>
          </a:xfrm>
        </p:spPr>
        <p:txBody>
          <a:bodyPr/>
          <a:lstStyle/>
          <a:p>
            <a:r>
              <a:rPr lang="en-US"/>
              <a:t>Click to edit Master title style</a:t>
            </a:r>
          </a:p>
        </p:txBody>
      </p:sp>
      <p:sp>
        <p:nvSpPr>
          <p:cNvPr id="3" name="Text Placeholder 2"/>
          <p:cNvSpPr>
            <a:spLocks noGrp="1"/>
          </p:cNvSpPr>
          <p:nvPr>
            <p:ph type="body" sz="half" idx="1"/>
          </p:nvPr>
        </p:nvSpPr>
        <p:spPr>
          <a:xfrm>
            <a:off x="812589" y="1266825"/>
            <a:ext cx="5434184" cy="4905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49920" y="1266825"/>
            <a:ext cx="5434184" cy="4905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2"/>
          <p:cNvSpPr>
            <a:spLocks noGrp="1" noChangeArrowheads="1"/>
          </p:cNvSpPr>
          <p:nvPr>
            <p:ph type="dt" sz="half" idx="10"/>
          </p:nvPr>
        </p:nvSpPr>
        <p:spPr/>
        <p:txBody>
          <a:bodyPr/>
          <a:lstStyle>
            <a:lvl1pPr>
              <a:defRPr/>
            </a:lvl1pPr>
          </a:lstStyle>
          <a:p>
            <a:pPr>
              <a:defRPr/>
            </a:pPr>
            <a:endParaRPr lang="en-US"/>
          </a:p>
        </p:txBody>
      </p:sp>
    </p:spTree>
    <p:extLst>
      <p:ext uri="{BB962C8B-B14F-4D97-AF65-F5344CB8AC3E}">
        <p14:creationId xmlns:p14="http://schemas.microsoft.com/office/powerpoint/2010/main" val="3472700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1CEBF3DB-CE40-42F4-BAF4-5D73D1160093}" type="datetime1">
              <a:rPr lang="en-US" smtClean="0"/>
              <a:t>1/28/21</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2938807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effectLst/>
              </a:defRPr>
            </a:lvl1pPr>
          </a:lstStyle>
          <a:p>
            <a:r>
              <a:rPr lang="en-US"/>
              <a:t>Click to edit Master title style</a:t>
            </a:r>
            <a:endParaRPr dirty="0"/>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23ECA6E5-33C6-44C3-9324-1BC5DF93F43F}" type="datetime1">
              <a:rPr lang="en-US" smtClean="0"/>
              <a:t>1/28/21</a:t>
            </a:fld>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69967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9C9C1D9-07E1-4387-AF34-89EE2802766D}" type="datetime1">
              <a:rPr lang="en-US" smtClean="0"/>
              <a:t>1/28/21</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46189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769E85B-B39A-43E9-82DE-E3279D984288}" type="datetime1">
              <a:rPr lang="en-US" smtClean="0"/>
              <a:t>1/28/21</a:t>
            </a:fld>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811993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D0270C95-D35D-47FC-816D-E56328637043}" type="datetime1">
              <a:rPr lang="en-US" smtClean="0"/>
              <a:t>1/28/21</a:t>
            </a:fld>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1054585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151163A7-695C-4C09-B334-6924060F5B71}" type="datetime1">
              <a:rPr lang="en-US" smtClean="0"/>
              <a:t>1/28/21</a:t>
            </a:fld>
            <a:endParaRPr lang="en-US" dirty="0"/>
          </a:p>
        </p:txBody>
      </p:sp>
      <p:sp>
        <p:nvSpPr>
          <p:cNvPr id="4" name="Slide Number Placeholder 3"/>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30849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FC5B6D02-49B3-41C1-9893-391F698AE757}" type="datetime1">
              <a:rPr lang="en-US" smtClean="0"/>
              <a:t>1/28/21</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t>‹#›</a:t>
            </a:fld>
            <a:endParaRPr lang="en-US" dirty="0"/>
          </a:p>
        </p:txBody>
      </p:sp>
    </p:spTree>
    <p:extLst>
      <p:ext uri="{BB962C8B-B14F-4D97-AF65-F5344CB8AC3E}">
        <p14:creationId xmlns:p14="http://schemas.microsoft.com/office/powerpoint/2010/main" val="465569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7D91AC91-90B4-40B7-917F-BAE86E369F96}" type="datetime1">
              <a:rPr lang="en-US" smtClean="0"/>
              <a:t>1/28/21</a:t>
            </a:fld>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85115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invGray">
      <p:bgPr>
        <a:blipFill dpi="0" rotWithShape="1">
          <a:blip r:embed="rId14">
            <a:lum/>
          </a:blip>
          <a:srcRect/>
          <a:stretch>
            <a:fillRect t="-17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a:ln>
            <a:noFill/>
          </a:ln>
        </p:spPr>
        <p:txBody>
          <a:bodyPr vert="horz" lIns="91440" tIns="45720" rIns="91440" bIns="45720" rtlCol="0" anchor="b">
            <a:normAutofit/>
          </a:bodyPr>
          <a:lstStyle/>
          <a:p>
            <a:r>
              <a:rPr lang="en-US"/>
              <a:t>Click to edit Master title style</a:t>
            </a:r>
            <a:endParaRPr dirty="0"/>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Add a footer</a:t>
            </a:r>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BB4AB525-F3F4-481A-B8D5-B732FA9EB082}" type="datetime1">
              <a:rPr lang="en-US" smtClean="0"/>
              <a:pPr/>
              <a:t>1/28/21</a:t>
            </a:fld>
            <a:endParaRPr lang="en-US" dirty="0"/>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244534420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b="1" kern="1200" cap="none" spc="0" baseline="0">
          <a:ln w="9525">
            <a:noFill/>
            <a:prstDash val="solid"/>
          </a:ln>
          <a:solidFill>
            <a:schemeClr val="accent5"/>
          </a:solidFill>
          <a:effectLst/>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9.jpe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100.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100.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4.png"/><Relationship Id="rId5" Type="http://schemas.openxmlformats.org/officeDocument/2006/relationships/image" Target="../media/image12.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4.png"/><Relationship Id="rId5" Type="http://schemas.openxmlformats.org/officeDocument/2006/relationships/image" Target="../media/image120.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4.png"/><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4.png"/><Relationship Id="rId4"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4.png"/><Relationship Id="rId4"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4.png"/><Relationship Id="rId4"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4.png"/><Relationship Id="rId4"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9.m4a"/><Relationship Id="rId1" Type="http://schemas.microsoft.com/office/2007/relationships/media" Target="../media/media29.m4a"/><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4.png"/><Relationship Id="rId4" Type="http://schemas.openxmlformats.org/officeDocument/2006/relationships/image" Target="../media/image13.jp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4.png"/><Relationship Id="rId5" Type="http://schemas.openxmlformats.org/officeDocument/2006/relationships/image" Target="../media/image14.png"/><Relationship Id="rId4"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4.png"/><Relationship Id="rId5" Type="http://schemas.openxmlformats.org/officeDocument/2006/relationships/image" Target="../media/image16.jpg"/><Relationship Id="rId4" Type="http://schemas.openxmlformats.org/officeDocument/2006/relationships/image" Target="../media/image15.jpe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5" Type="http://schemas.openxmlformats.org/officeDocument/2006/relationships/image" Target="../media/image4.png"/><Relationship Id="rId4" Type="http://schemas.openxmlformats.org/officeDocument/2006/relationships/notesSlide" Target="../notesSlides/notesSlide29.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4.png"/><Relationship Id="rId4" Type="http://schemas.openxmlformats.org/officeDocument/2006/relationships/notesSlide" Target="../notesSlides/notesSlide30.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5" Type="http://schemas.openxmlformats.org/officeDocument/2006/relationships/image" Target="../media/image4.png"/><Relationship Id="rId4" Type="http://schemas.openxmlformats.org/officeDocument/2006/relationships/image" Target="../media/image17.jp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9.m4a"/><Relationship Id="rId1" Type="http://schemas.microsoft.com/office/2007/relationships/media" Target="../media/media39.m4a"/><Relationship Id="rId6" Type="http://schemas.openxmlformats.org/officeDocument/2006/relationships/image" Target="../media/image4.png"/><Relationship Id="rId5" Type="http://schemas.openxmlformats.org/officeDocument/2006/relationships/image" Target="../media/image18.png"/><Relationship Id="rId4" Type="http://schemas.openxmlformats.org/officeDocument/2006/relationships/notesSlide" Target="../notesSlides/notesSlide3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5" Type="http://schemas.openxmlformats.org/officeDocument/2006/relationships/image" Target="../media/image4.png"/><Relationship Id="rId4" Type="http://schemas.openxmlformats.org/officeDocument/2006/relationships/notesSlide" Target="../notesSlides/notesSlide3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5" Type="http://schemas.openxmlformats.org/officeDocument/2006/relationships/image" Target="../media/image4.png"/><Relationship Id="rId4" Type="http://schemas.openxmlformats.org/officeDocument/2006/relationships/notesSlide" Target="../notesSlides/notesSlide3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7.jpe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8.jpe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9.jpe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09836" y="1340768"/>
            <a:ext cx="10533856" cy="2592288"/>
          </a:xfrm>
        </p:spPr>
        <p:txBody>
          <a:bodyPr>
            <a:normAutofit/>
          </a:bodyPr>
          <a:lstStyle/>
          <a:p>
            <a:r>
              <a:rPr lang="en-US" sz="6000" dirty="0"/>
              <a:t>The Analysis and Design of</a:t>
            </a:r>
            <a:br>
              <a:rPr lang="en-US" sz="6000" dirty="0"/>
            </a:br>
            <a:r>
              <a:rPr lang="en-US" sz="6000" dirty="0"/>
              <a:t>          Computer Algorithms</a:t>
            </a:r>
          </a:p>
        </p:txBody>
      </p:sp>
      <p:sp>
        <p:nvSpPr>
          <p:cNvPr id="3" name="Subtitle 2"/>
          <p:cNvSpPr>
            <a:spLocks noGrp="1"/>
          </p:cNvSpPr>
          <p:nvPr>
            <p:ph type="subTitle" idx="1"/>
          </p:nvPr>
        </p:nvSpPr>
        <p:spPr>
          <a:xfrm>
            <a:off x="2710036" y="4619600"/>
            <a:ext cx="8496944" cy="1219200"/>
          </a:xfrm>
        </p:spPr>
        <p:txBody>
          <a:bodyPr>
            <a:normAutofit/>
          </a:bodyPr>
          <a:lstStyle/>
          <a:p>
            <a:r>
              <a:rPr lang="en-US" sz="3200" dirty="0"/>
              <a:t>                       CIS*3490 Winter 2021</a:t>
            </a:r>
          </a:p>
        </p:txBody>
      </p:sp>
    </p:spTree>
    <p:extLst>
      <p:ext uri="{BB962C8B-B14F-4D97-AF65-F5344CB8AC3E}">
        <p14:creationId xmlns:p14="http://schemas.microsoft.com/office/powerpoint/2010/main" val="42144898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2"/>
          <p:cNvSpPr>
            <a:spLocks noGrp="1" noChangeArrowheads="1"/>
          </p:cNvSpPr>
          <p:nvPr>
            <p:ph type="title"/>
          </p:nvPr>
        </p:nvSpPr>
        <p:spPr>
          <a:xfrm>
            <a:off x="1053852" y="265657"/>
            <a:ext cx="9217024" cy="685800"/>
          </a:xfrm>
        </p:spPr>
        <p:txBody>
          <a:bodyPr>
            <a:normAutofit/>
          </a:bodyPr>
          <a:lstStyle/>
          <a:p>
            <a:pPr>
              <a:defRPr/>
            </a:pPr>
            <a:r>
              <a:rPr lang="en-US" dirty="0"/>
              <a:t>Exam</a:t>
            </a:r>
            <a:r>
              <a:rPr lang="en-US" sz="3400" dirty="0"/>
              <a:t>ple of Brute-Force String Matching</a:t>
            </a:r>
            <a:r>
              <a:rPr lang="en-US" sz="3200" dirty="0"/>
              <a:t> </a:t>
            </a:r>
          </a:p>
        </p:txBody>
      </p:sp>
      <p:sp>
        <p:nvSpPr>
          <p:cNvPr id="239619" name="Rectangle 3"/>
          <p:cNvSpPr>
            <a:spLocks noGrp="1" noChangeArrowheads="1"/>
          </p:cNvSpPr>
          <p:nvPr>
            <p:ph type="body" idx="1"/>
          </p:nvPr>
        </p:nvSpPr>
        <p:spPr>
          <a:xfrm>
            <a:off x="1879600" y="1266826"/>
            <a:ext cx="8786812" cy="4981575"/>
          </a:xfrm>
        </p:spPr>
        <p:txBody>
          <a:bodyPr/>
          <a:lstStyle/>
          <a:p>
            <a:pPr marL="457200" indent="-457200">
              <a:buNone/>
              <a:defRPr/>
            </a:pPr>
            <a:r>
              <a:rPr lang="en-US" dirty="0"/>
              <a:t>              </a:t>
            </a:r>
            <a:br>
              <a:rPr lang="en-US" dirty="0">
                <a:latin typeface="SimSun" pitchFamily="2" charset="-128"/>
              </a:rPr>
            </a:br>
            <a:r>
              <a:rPr lang="en-US" dirty="0">
                <a:latin typeface="SimSun" pitchFamily="2" charset="-128"/>
              </a:rPr>
              <a:t>                                        </a:t>
            </a:r>
          </a:p>
          <a:p>
            <a:pPr marL="457200" indent="-457200">
              <a:buFont typeface="Monotype Sorts" pitchFamily="2" charset="2"/>
              <a:buAutoNum type="arabicPeriod"/>
              <a:defRPr/>
            </a:pPr>
            <a:endParaRPr lang="en-US" dirty="0"/>
          </a:p>
          <a:p>
            <a:pPr marL="457200" indent="-457200">
              <a:buFont typeface="Monotype Sorts" pitchFamily="2" charset="2"/>
              <a:buAutoNum type="arabicPeriod"/>
              <a:defRPr/>
            </a:pPr>
            <a:endParaRPr lang="en-US" dirty="0"/>
          </a:p>
          <a:p>
            <a:pPr marL="457200" indent="-457200">
              <a:buFont typeface="Monotype Sorts" pitchFamily="2" charset="2"/>
              <a:buAutoNum type="arabicPeriod"/>
              <a:defRPr/>
            </a:pPr>
            <a:endParaRPr lang="en-US" dirty="0"/>
          </a:p>
          <a:p>
            <a:pPr marL="457200" indent="-457200">
              <a:buNone/>
              <a:defRPr/>
            </a:pPr>
            <a:endParaRPr lang="en-US" dirty="0">
              <a:latin typeface="SimSun" pitchFamily="2" charset="-128"/>
            </a:endParaRPr>
          </a:p>
          <a:p>
            <a:pPr marL="457200" indent="-457200">
              <a:buNone/>
              <a:defRPr/>
            </a:pPr>
            <a:endParaRPr lang="en-US" dirty="0"/>
          </a:p>
          <a:p>
            <a:pPr marL="457200" indent="-457200">
              <a:buNone/>
              <a:defRPr/>
            </a:pPr>
            <a:endParaRPr lang="en-US" dirty="0"/>
          </a:p>
          <a:p>
            <a:pPr marL="457200" indent="-457200">
              <a:buNone/>
              <a:defRPr/>
            </a:pPr>
            <a:endParaRPr lang="en-US" dirty="0">
              <a:latin typeface="SimSun" pitchFamily="2" charset="-128"/>
            </a:endParaRPr>
          </a:p>
          <a:p>
            <a:pPr marL="457200" indent="-457200">
              <a:buNone/>
              <a:defRPr/>
            </a:pPr>
            <a:endParaRPr lang="en-US" dirty="0"/>
          </a:p>
        </p:txBody>
      </p:sp>
      <p:pic>
        <p:nvPicPr>
          <p:cNvPr id="22532" name="Picture 3" descr="f3.3.jp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048701" y="4010450"/>
            <a:ext cx="8675687" cy="273526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232123CA-2C10-4339-9F11-3F292F0B9695}"/>
              </a:ext>
            </a:extLst>
          </p:cNvPr>
          <p:cNvCxnSpPr>
            <a:cxnSpLocks/>
          </p:cNvCxnSpPr>
          <p:nvPr/>
        </p:nvCxnSpPr>
        <p:spPr>
          <a:xfrm>
            <a:off x="3142084" y="4797152"/>
            <a:ext cx="897412"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a16="http://schemas.microsoft.com/office/drawing/2014/main" id="{C636A7C7-7680-470E-91F6-2D29501E4C61}"/>
              </a:ext>
            </a:extLst>
          </p:cNvPr>
          <p:cNvSpPr/>
          <p:nvPr/>
        </p:nvSpPr>
        <p:spPr>
          <a:xfrm>
            <a:off x="5806433" y="4199807"/>
            <a:ext cx="1080120" cy="415963"/>
          </a:xfrm>
          <a:prstGeom prst="roundRect">
            <a:avLst/>
          </a:prstGeom>
          <a:noFill/>
          <a:ln w="28575">
            <a:solidFill>
              <a:srgbClr val="FFC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12" name="Rectangle 3">
            <a:extLst>
              <a:ext uri="{FF2B5EF4-FFF2-40B4-BE49-F238E27FC236}">
                <a16:creationId xmlns:a16="http://schemas.microsoft.com/office/drawing/2014/main" id="{8DEA96CF-A3D3-4080-AE8D-D3C159A3C1F2}"/>
              </a:ext>
            </a:extLst>
          </p:cNvPr>
          <p:cNvSpPr txBox="1">
            <a:spLocks noChangeArrowheads="1"/>
          </p:cNvSpPr>
          <p:nvPr/>
        </p:nvSpPr>
        <p:spPr>
          <a:xfrm>
            <a:off x="837828" y="943001"/>
            <a:ext cx="10513168" cy="3206079"/>
          </a:xfrm>
          <a:prstGeom prst="rect">
            <a:avLst/>
          </a:prstGeom>
        </p:spPr>
        <p:txBody>
          <a:bodyPr vert="horz" lIns="91440" tIns="45720" rIns="91440" bIns="45720" rtlCol="0">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marL="457200" indent="-457200">
              <a:lnSpc>
                <a:spcPct val="110000"/>
              </a:lnSpc>
              <a:buFont typeface="Arial" pitchFamily="34" charset="0"/>
              <a:buNone/>
              <a:defRPr/>
            </a:pPr>
            <a:r>
              <a:rPr lang="en-US" sz="2000"/>
              <a:t>Step 1  Align pattern at beginning of text</a:t>
            </a:r>
          </a:p>
          <a:p>
            <a:pPr marL="457200" indent="-457200">
              <a:lnSpc>
                <a:spcPct val="110000"/>
              </a:lnSpc>
              <a:buFont typeface="Arial" pitchFamily="34" charset="0"/>
              <a:buNone/>
              <a:defRPr/>
            </a:pPr>
            <a:r>
              <a:rPr lang="en-US" sz="2000"/>
              <a:t>Step 2  Moving from left to right, compare each character of pattern to the corresponding character in text until</a:t>
            </a:r>
          </a:p>
          <a:p>
            <a:pPr marL="1371600" lvl="2" indent="-342900">
              <a:lnSpc>
                <a:spcPct val="110000"/>
              </a:lnSpc>
              <a:defRPr/>
            </a:pPr>
            <a:r>
              <a:rPr lang="en-US" sz="2000"/>
              <a:t>all characters are found to match (successful search); or</a:t>
            </a:r>
          </a:p>
          <a:p>
            <a:pPr marL="1371600" lvl="2" indent="-342900">
              <a:lnSpc>
                <a:spcPct val="110000"/>
              </a:lnSpc>
              <a:defRPr/>
            </a:pPr>
            <a:r>
              <a:rPr lang="en-US" sz="2000"/>
              <a:t>a mismatch is detected</a:t>
            </a:r>
          </a:p>
          <a:p>
            <a:pPr marL="457200" indent="-457200">
              <a:lnSpc>
                <a:spcPct val="110000"/>
              </a:lnSpc>
              <a:buFont typeface="Arial" pitchFamily="34" charset="0"/>
              <a:buNone/>
              <a:defRPr/>
            </a:pPr>
            <a:r>
              <a:rPr lang="en-US" sz="2000"/>
              <a:t>Step 3  While pattern is not found and the text is not yet exhausted, realign pattern </a:t>
            </a:r>
            <a:r>
              <a:rPr lang="en-US" sz="2000" i="1"/>
              <a:t>one</a:t>
            </a:r>
            <a:r>
              <a:rPr lang="en-US" sz="2000"/>
              <a:t> </a:t>
            </a:r>
            <a:r>
              <a:rPr lang="en-US" sz="2000" i="1"/>
              <a:t>position</a:t>
            </a:r>
            <a:r>
              <a:rPr lang="en-US" sz="2000"/>
              <a:t> to the right and repeat Step 2</a:t>
            </a:r>
            <a:endParaRPr lang="en-US" sz="2000" dirty="0"/>
          </a:p>
        </p:txBody>
      </p:sp>
      <p:pic>
        <p:nvPicPr>
          <p:cNvPr id="2" name="Audio 1">
            <a:hlinkClick r:id="" action="ppaction://media"/>
            <a:extLst>
              <a:ext uri="{FF2B5EF4-FFF2-40B4-BE49-F238E27FC236}">
                <a16:creationId xmlns:a16="http://schemas.microsoft.com/office/drawing/2014/main" id="{48774713-A3C8-984B-9D36-A9839CA77C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893080924"/>
      </p:ext>
    </p:extLst>
  </p:cSld>
  <p:clrMapOvr>
    <a:masterClrMapping/>
  </p:clrMapOvr>
  <mc:AlternateContent xmlns:mc="http://schemas.openxmlformats.org/markup-compatibility/2006" xmlns:p14="http://schemas.microsoft.com/office/powerpoint/2010/main">
    <mc:Choice Requires="p14">
      <p:transition spd="med" p14:dur="700" advTm="82710">
        <p:fade/>
      </p:transition>
    </mc:Choice>
    <mc:Fallback xmlns="">
      <p:transition spd="med" advTm="827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Rectangle 2"/>
          <p:cNvSpPr>
            <a:spLocks noGrp="1" noChangeArrowheads="1"/>
          </p:cNvSpPr>
          <p:nvPr>
            <p:ph type="title"/>
          </p:nvPr>
        </p:nvSpPr>
        <p:spPr>
          <a:xfrm>
            <a:off x="1015735" y="241300"/>
            <a:ext cx="11173090" cy="685800"/>
          </a:xfrm>
        </p:spPr>
        <p:txBody>
          <a:bodyPr/>
          <a:lstStyle/>
          <a:p>
            <a:pPr>
              <a:defRPr/>
            </a:pPr>
            <a:r>
              <a:rPr lang="en-US" dirty="0"/>
              <a:t>Pseudocode and Efficiency  </a:t>
            </a:r>
          </a:p>
        </p:txBody>
      </p:sp>
      <p:sp>
        <p:nvSpPr>
          <p:cNvPr id="285699" name="Rectangle 3"/>
          <p:cNvSpPr>
            <a:spLocks noGrp="1" noChangeArrowheads="1"/>
          </p:cNvSpPr>
          <p:nvPr>
            <p:ph type="body" sz="half" idx="1"/>
          </p:nvPr>
        </p:nvSpPr>
        <p:spPr>
          <a:xfrm>
            <a:off x="2132012" y="5638800"/>
            <a:ext cx="4076700" cy="685800"/>
          </a:xfrm>
        </p:spPr>
        <p:txBody>
          <a:bodyPr/>
          <a:lstStyle/>
          <a:p>
            <a:pPr marL="457200" indent="-457200">
              <a:buNone/>
              <a:defRPr/>
            </a:pPr>
            <a:r>
              <a:rPr lang="en-US" dirty="0"/>
              <a:t>Efficiency: ?</a:t>
            </a:r>
          </a:p>
        </p:txBody>
      </p:sp>
      <p:pic>
        <p:nvPicPr>
          <p:cNvPr id="23556" name="Picture 4" descr="3_2b"/>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a:xfrm>
            <a:off x="2132012" y="1143000"/>
            <a:ext cx="8382000" cy="4279900"/>
          </a:xfrm>
          <a:solidFill>
            <a:schemeClr val="tx1"/>
          </a:solidFill>
        </p:spPr>
      </p:pic>
      <p:pic>
        <p:nvPicPr>
          <p:cNvPr id="4" name="Audio 3">
            <a:hlinkClick r:id="" action="ppaction://media"/>
            <a:extLst>
              <a:ext uri="{FF2B5EF4-FFF2-40B4-BE49-F238E27FC236}">
                <a16:creationId xmlns:a16="http://schemas.microsoft.com/office/drawing/2014/main" id="{C20C919D-EF36-3647-BFA1-B1841698A2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53412">
        <p:fade/>
      </p:transition>
    </mc:Choice>
    <mc:Fallback xmlns="">
      <p:transition spd="med" advTm="5341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a:xfrm>
            <a:off x="1053852" y="191994"/>
            <a:ext cx="9144001" cy="699864"/>
          </a:xfrm>
        </p:spPr>
        <p:txBody>
          <a:bodyPr/>
          <a:lstStyle/>
          <a:p>
            <a:pPr>
              <a:defRPr/>
            </a:pPr>
            <a:r>
              <a:rPr lang="en-US" dirty="0"/>
              <a:t>Brute-Force Polynomial Evaluation</a:t>
            </a:r>
          </a:p>
        </p:txBody>
      </p:sp>
      <p:sp>
        <p:nvSpPr>
          <p:cNvPr id="240643" name="Rectangle 3"/>
          <p:cNvSpPr>
            <a:spLocks noGrp="1" noChangeArrowheads="1"/>
          </p:cNvSpPr>
          <p:nvPr>
            <p:ph type="body" idx="1"/>
          </p:nvPr>
        </p:nvSpPr>
        <p:spPr>
          <a:xfrm>
            <a:off x="1053852" y="1052736"/>
            <a:ext cx="5616624" cy="5286375"/>
          </a:xfrm>
        </p:spPr>
        <p:txBody>
          <a:bodyPr>
            <a:normAutofit/>
          </a:bodyPr>
          <a:lstStyle/>
          <a:p>
            <a:pPr marL="457200" indent="-457200">
              <a:buNone/>
              <a:defRPr/>
            </a:pPr>
            <a:r>
              <a:rPr lang="en-US" dirty="0"/>
              <a:t>Problem: Find the value of  polynomial</a:t>
            </a:r>
          </a:p>
          <a:p>
            <a:pPr marL="457200" indent="-457200">
              <a:buNone/>
              <a:defRPr/>
            </a:pPr>
            <a:r>
              <a:rPr lang="en-US" dirty="0"/>
              <a:t>      </a:t>
            </a:r>
            <a:r>
              <a:rPr lang="en-US" i="1" dirty="0"/>
              <a:t>p</a:t>
            </a:r>
            <a:r>
              <a:rPr lang="en-US" dirty="0"/>
              <a:t>(</a:t>
            </a:r>
            <a:r>
              <a:rPr lang="en-US" i="1" dirty="0"/>
              <a:t>x</a:t>
            </a:r>
            <a:r>
              <a:rPr lang="en-US" dirty="0"/>
              <a:t>) = </a:t>
            </a:r>
            <a:r>
              <a:rPr lang="en-US" i="1" dirty="0" err="1"/>
              <a:t>a</a:t>
            </a:r>
            <a:r>
              <a:rPr lang="en-US" i="1" baseline="-25000" dirty="0" err="1"/>
              <a:t>n</a:t>
            </a:r>
            <a:r>
              <a:rPr lang="en-US" i="1" dirty="0" err="1"/>
              <a:t>x</a:t>
            </a:r>
            <a:r>
              <a:rPr lang="en-US" i="1" baseline="30000" dirty="0" err="1"/>
              <a:t>n</a:t>
            </a:r>
            <a:r>
              <a:rPr lang="en-US" baseline="30000" dirty="0"/>
              <a:t> </a:t>
            </a:r>
            <a:r>
              <a:rPr lang="en-US" dirty="0"/>
              <a:t>+ </a:t>
            </a:r>
            <a:r>
              <a:rPr lang="en-US" i="1" dirty="0"/>
              <a:t>a</a:t>
            </a:r>
            <a:r>
              <a:rPr lang="en-US" i="1" baseline="-25000" dirty="0"/>
              <a:t>n</a:t>
            </a:r>
            <a:r>
              <a:rPr lang="en-US" baseline="-25000" dirty="0"/>
              <a:t>-1</a:t>
            </a:r>
            <a:r>
              <a:rPr lang="en-US" i="1" dirty="0"/>
              <a:t>x</a:t>
            </a:r>
            <a:r>
              <a:rPr lang="en-US" i="1" baseline="30000" dirty="0"/>
              <a:t>n</a:t>
            </a:r>
            <a:r>
              <a:rPr lang="en-US" baseline="30000" dirty="0"/>
              <a:t>-1 </a:t>
            </a:r>
            <a:r>
              <a:rPr lang="en-US" dirty="0"/>
              <a:t>+… +</a:t>
            </a:r>
            <a:r>
              <a:rPr lang="en-US" i="1" dirty="0"/>
              <a:t> a</a:t>
            </a:r>
            <a:r>
              <a:rPr lang="en-US" baseline="-25000" dirty="0"/>
              <a:t>1</a:t>
            </a:r>
            <a:r>
              <a:rPr lang="en-US" i="1" dirty="0"/>
              <a:t>x</a:t>
            </a:r>
            <a:r>
              <a:rPr lang="en-US" baseline="30000" dirty="0"/>
              <a:t>1 </a:t>
            </a:r>
            <a:r>
              <a:rPr lang="en-US" dirty="0"/>
              <a:t>+ </a:t>
            </a:r>
            <a:r>
              <a:rPr lang="en-US" i="1" dirty="0"/>
              <a:t>a</a:t>
            </a:r>
            <a:r>
              <a:rPr lang="en-US" baseline="-25000" dirty="0"/>
              <a:t>0                                                 </a:t>
            </a:r>
          </a:p>
          <a:p>
            <a:pPr marL="457200" indent="-457200">
              <a:buNone/>
              <a:defRPr/>
            </a:pPr>
            <a:r>
              <a:rPr lang="en-US" baseline="-25000" dirty="0"/>
              <a:t> </a:t>
            </a:r>
            <a:r>
              <a:rPr lang="en-US" dirty="0"/>
              <a:t>at a point </a:t>
            </a:r>
            <a:r>
              <a:rPr lang="en-US" i="1" dirty="0"/>
              <a:t>x</a:t>
            </a:r>
            <a:r>
              <a:rPr lang="en-US" dirty="0"/>
              <a:t> = </a:t>
            </a:r>
            <a:r>
              <a:rPr lang="en-US" i="1" dirty="0"/>
              <a:t>x</a:t>
            </a:r>
            <a:r>
              <a:rPr lang="en-US" baseline="-25000" dirty="0"/>
              <a:t>0</a:t>
            </a:r>
          </a:p>
          <a:p>
            <a:pPr marL="457200" indent="-457200">
              <a:buNone/>
              <a:defRPr/>
            </a:pPr>
            <a:r>
              <a:rPr lang="en-US" dirty="0"/>
              <a:t>Brute-force algorithm</a:t>
            </a:r>
          </a:p>
          <a:p>
            <a:pPr marL="457200" indent="-457200">
              <a:defRPr/>
            </a:pPr>
            <a:endParaRPr lang="en-US" dirty="0"/>
          </a:p>
          <a:p>
            <a:pPr marL="457200" indent="-457200">
              <a:defRPr/>
            </a:pPr>
            <a:endParaRPr lang="en-US" dirty="0"/>
          </a:p>
          <a:p>
            <a:pPr marL="457200" indent="-457200">
              <a:defRPr/>
            </a:pPr>
            <a:endParaRPr lang="en-US" dirty="0"/>
          </a:p>
          <a:p>
            <a:pPr marL="457200" indent="-457200">
              <a:defRPr/>
            </a:pPr>
            <a:endParaRPr lang="en-US" dirty="0"/>
          </a:p>
          <a:p>
            <a:pPr marL="457200" indent="-457200">
              <a:buNone/>
              <a:defRPr/>
            </a:pPr>
            <a:r>
              <a:rPr lang="en-US" dirty="0"/>
              <a:t>Efficiency: ?</a:t>
            </a:r>
          </a:p>
        </p:txBody>
      </p:sp>
      <p:sp>
        <p:nvSpPr>
          <p:cNvPr id="240644" name="Text Box 4"/>
          <p:cNvSpPr txBox="1">
            <a:spLocks noChangeArrowheads="1"/>
          </p:cNvSpPr>
          <p:nvPr/>
        </p:nvSpPr>
        <p:spPr bwMode="auto">
          <a:xfrm>
            <a:off x="1701924" y="3212976"/>
            <a:ext cx="4536504" cy="2308324"/>
          </a:xfrm>
          <a:prstGeom prst="rect">
            <a:avLst/>
          </a:prstGeom>
          <a:noFill/>
          <a:ln w="12700">
            <a:noFill/>
            <a:miter lim="800000"/>
            <a:headEnd type="none" w="sm" len="sm"/>
            <a:tailEnd type="none" w="sm" len="sm"/>
          </a:ln>
          <a:effectLst/>
        </p:spPr>
        <p:txBody>
          <a:bodyPr wrap="square">
            <a:spAutoFit/>
          </a:bodyPr>
          <a:lstStyle/>
          <a:p>
            <a:pPr algn="l">
              <a:defRPr/>
            </a:pPr>
            <a:r>
              <a:rPr kumimoji="1" lang="en-US" i="1" dirty="0">
                <a:solidFill>
                  <a:srgbClr val="FFFF99"/>
                </a:solidFill>
                <a:effectLst>
                  <a:outerShdw blurRad="38100" dist="38100" dir="2700000" algn="tl">
                    <a:srgbClr val="000000"/>
                  </a:outerShdw>
                </a:effectLst>
              </a:rPr>
              <a:t>p</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t> </a:t>
            </a:r>
            <a:r>
              <a:rPr kumimoji="1" lang="en-US" dirty="0">
                <a:solidFill>
                  <a:srgbClr val="FFFF99"/>
                </a:solidFill>
                <a:effectLst>
                  <a:outerShdw blurRad="38100" dist="38100" dir="2700000" algn="tl">
                    <a:srgbClr val="000000"/>
                  </a:outerShdw>
                </a:effectLst>
              </a:rPr>
              <a:t>0.0</a:t>
            </a:r>
          </a:p>
          <a:p>
            <a:pPr algn="l">
              <a:defRPr/>
            </a:pPr>
            <a:r>
              <a:rPr kumimoji="1" lang="en-US" b="1" dirty="0">
                <a:solidFill>
                  <a:srgbClr val="FFFF99"/>
                </a:solidFill>
                <a:effectLst>
                  <a:outerShdw blurRad="38100" dist="38100" dir="2700000" algn="tl">
                    <a:srgbClr val="000000"/>
                  </a:outerShdw>
                </a:effectLst>
              </a:rPr>
              <a:t>for</a:t>
            </a:r>
            <a:r>
              <a:rPr kumimoji="1" lang="en-US" dirty="0">
                <a:solidFill>
                  <a:srgbClr val="FFFF99"/>
                </a:solidFill>
                <a:effectLst>
                  <a:outerShdw blurRad="38100" dist="38100" dir="2700000" algn="tl">
                    <a:srgbClr val="000000"/>
                  </a:outerShdw>
                </a:effectLst>
              </a:rPr>
              <a:t> </a:t>
            </a:r>
            <a:r>
              <a:rPr kumimoji="1" lang="en-US" i="1" dirty="0" err="1">
                <a:solidFill>
                  <a:srgbClr val="FFFF99"/>
                </a:solidFill>
                <a:effectLst>
                  <a:outerShdw blurRad="38100" dist="38100" dir="2700000" algn="tl">
                    <a:srgbClr val="000000"/>
                  </a:outerShdw>
                </a:effectLst>
              </a:rPr>
              <a:t>i</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n</a:t>
            </a:r>
            <a:r>
              <a:rPr kumimoji="1" lang="en-US" dirty="0">
                <a:solidFill>
                  <a:srgbClr val="FFFF99"/>
                </a:solidFill>
                <a:effectLst>
                  <a:outerShdw blurRad="38100" dist="38100" dir="2700000" algn="tl">
                    <a:srgbClr val="000000"/>
                  </a:outerShdw>
                </a:effectLst>
              </a:rPr>
              <a:t> </a:t>
            </a:r>
            <a:r>
              <a:rPr kumimoji="1" lang="en-US" b="1" dirty="0" err="1">
                <a:solidFill>
                  <a:srgbClr val="FFFF99"/>
                </a:solidFill>
                <a:effectLst>
                  <a:outerShdw blurRad="38100" dist="38100" dir="2700000" algn="tl">
                    <a:srgbClr val="000000"/>
                  </a:outerShdw>
                </a:effectLst>
              </a:rPr>
              <a:t>downto</a:t>
            </a:r>
            <a:r>
              <a:rPr kumimoji="1" lang="en-US" dirty="0">
                <a:solidFill>
                  <a:srgbClr val="FFFF99"/>
                </a:solidFill>
                <a:effectLst>
                  <a:outerShdw blurRad="38100" dist="38100" dir="2700000" algn="tl">
                    <a:srgbClr val="000000"/>
                  </a:outerShdw>
                </a:effectLst>
              </a:rPr>
              <a:t> 0 </a:t>
            </a:r>
            <a:r>
              <a:rPr kumimoji="1" lang="en-US" b="1" dirty="0">
                <a:solidFill>
                  <a:srgbClr val="FFFF99"/>
                </a:solidFill>
                <a:effectLst>
                  <a:outerShdw blurRad="38100" dist="38100" dir="2700000" algn="tl">
                    <a:srgbClr val="000000"/>
                  </a:outerShdw>
                </a:effectLst>
              </a:rPr>
              <a:t>do</a:t>
            </a:r>
          </a:p>
          <a:p>
            <a:pPr algn="l">
              <a:defRPr/>
            </a:pP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power</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1</a:t>
            </a:r>
          </a:p>
          <a:p>
            <a:pPr marL="114300" lvl="1" indent="342900">
              <a:defRPr/>
            </a:pPr>
            <a:r>
              <a:rPr kumimoji="1" lang="en-US" dirty="0">
                <a:solidFill>
                  <a:srgbClr val="FFFF99"/>
                </a:solidFill>
                <a:effectLst>
                  <a:outerShdw blurRad="38100" dist="38100" dir="2700000" algn="tl">
                    <a:srgbClr val="000000"/>
                  </a:outerShdw>
                </a:effectLst>
              </a:rPr>
              <a:t>      </a:t>
            </a:r>
            <a:r>
              <a:rPr kumimoji="1" lang="en-US" b="1" dirty="0">
                <a:solidFill>
                  <a:srgbClr val="FFFF99"/>
                </a:solidFill>
                <a:effectLst>
                  <a:outerShdw blurRad="38100" dist="38100" dir="2700000" algn="tl">
                    <a:srgbClr val="000000"/>
                  </a:outerShdw>
                </a:effectLst>
              </a:rPr>
              <a:t>for</a:t>
            </a: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j</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1 </a:t>
            </a:r>
            <a:r>
              <a:rPr kumimoji="1" lang="en-US" b="1" dirty="0">
                <a:solidFill>
                  <a:srgbClr val="FFFF99"/>
                </a:solidFill>
                <a:effectLst>
                  <a:outerShdw blurRad="38100" dist="38100" dir="2700000" algn="tl">
                    <a:srgbClr val="000000"/>
                  </a:outerShdw>
                </a:effectLst>
              </a:rPr>
              <a:t>to</a:t>
            </a:r>
            <a:r>
              <a:rPr kumimoji="1" lang="en-US" dirty="0">
                <a:solidFill>
                  <a:srgbClr val="FFFF99"/>
                </a:solidFill>
                <a:effectLst>
                  <a:outerShdw blurRad="38100" dist="38100" dir="2700000" algn="tl">
                    <a:srgbClr val="000000"/>
                  </a:outerShdw>
                </a:effectLst>
              </a:rPr>
              <a:t> </a:t>
            </a:r>
            <a:r>
              <a:rPr kumimoji="1" lang="en-US" i="1" dirty="0" err="1">
                <a:solidFill>
                  <a:srgbClr val="FFFF99"/>
                </a:solidFill>
                <a:effectLst>
                  <a:outerShdw blurRad="38100" dist="38100" dir="2700000" algn="tl">
                    <a:srgbClr val="000000"/>
                  </a:outerShdw>
                </a:effectLst>
              </a:rPr>
              <a:t>i</a:t>
            </a:r>
            <a:r>
              <a:rPr kumimoji="1" lang="en-US" dirty="0">
                <a:solidFill>
                  <a:srgbClr val="FFFF99"/>
                </a:solidFill>
                <a:effectLst>
                  <a:outerShdw blurRad="38100" dist="38100" dir="2700000" algn="tl">
                    <a:srgbClr val="000000"/>
                  </a:outerShdw>
                </a:effectLst>
              </a:rPr>
              <a:t> </a:t>
            </a:r>
            <a:r>
              <a:rPr kumimoji="1" lang="en-US" b="1" dirty="0">
                <a:solidFill>
                  <a:srgbClr val="FFFF99"/>
                </a:solidFill>
                <a:effectLst>
                  <a:outerShdw blurRad="38100" dist="38100" dir="2700000" algn="tl">
                    <a:srgbClr val="000000"/>
                  </a:outerShdw>
                </a:effectLst>
              </a:rPr>
              <a:t>do	//compute </a:t>
            </a:r>
            <a:r>
              <a:rPr kumimoji="1" lang="en-US" b="1" i="1" dirty="0">
                <a:solidFill>
                  <a:srgbClr val="FFFF99"/>
                </a:solidFill>
                <a:effectLst>
                  <a:outerShdw blurRad="38100" dist="38100" dir="2700000" algn="tl">
                    <a:srgbClr val="000000"/>
                  </a:outerShdw>
                </a:effectLst>
              </a:rPr>
              <a:t>x</a:t>
            </a:r>
            <a:r>
              <a:rPr kumimoji="1" lang="en-US" b="1" i="1" baseline="30000" dirty="0">
                <a:solidFill>
                  <a:srgbClr val="FFFF99"/>
                </a:solidFill>
                <a:effectLst>
                  <a:outerShdw blurRad="38100" dist="38100" dir="2700000" algn="tl">
                    <a:srgbClr val="000000"/>
                  </a:outerShdw>
                </a:effectLst>
              </a:rPr>
              <a:t>i</a:t>
            </a:r>
            <a:r>
              <a:rPr kumimoji="1" lang="en-US" dirty="0"/>
              <a:t> </a:t>
            </a:r>
            <a:r>
              <a:rPr kumimoji="1" lang="en-US" b="1" dirty="0">
                <a:solidFill>
                  <a:srgbClr val="FFFF99"/>
                </a:solidFill>
                <a:effectLst>
                  <a:outerShdw blurRad="38100" dist="38100" dir="2700000" algn="tl">
                    <a:srgbClr val="000000"/>
                  </a:outerShdw>
                </a:effectLst>
              </a:rPr>
              <a:t> </a:t>
            </a:r>
          </a:p>
          <a:p>
            <a:pPr marL="114300" lvl="1" indent="342900">
              <a:defRPr/>
            </a:pP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power</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power</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t> </a:t>
            </a:r>
            <a:r>
              <a:rPr kumimoji="1" lang="en-US" i="1" dirty="0">
                <a:solidFill>
                  <a:srgbClr val="FFFF99"/>
                </a:solidFill>
                <a:effectLst>
                  <a:outerShdw blurRad="38100" dist="38100" dir="2700000" algn="tl">
                    <a:srgbClr val="000000"/>
                  </a:outerShdw>
                </a:effectLst>
              </a:rPr>
              <a:t>x</a:t>
            </a:r>
          </a:p>
          <a:p>
            <a:pPr marL="114300" lvl="1" indent="342900">
              <a:defRPr/>
            </a:pP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t> </a:t>
            </a:r>
            <a:r>
              <a:rPr kumimoji="1" lang="en-US" i="1" dirty="0">
                <a:solidFill>
                  <a:srgbClr val="FFFF99"/>
                </a:solidFill>
                <a:effectLst>
                  <a:outerShdw blurRad="38100" dist="38100" dir="2700000" algn="tl">
                    <a:srgbClr val="000000"/>
                  </a:outerShdw>
                </a:effectLst>
              </a:rPr>
              <a:t>p</a:t>
            </a:r>
            <a:r>
              <a:rPr kumimoji="1" lang="en-US" dirty="0">
                <a:solidFill>
                  <a:srgbClr val="FFFF99"/>
                </a:solidFill>
                <a:effectLst>
                  <a:outerShdw blurRad="38100" dist="38100" dir="2700000" algn="tl">
                    <a:srgbClr val="000000"/>
                  </a:outerShdw>
                </a:effectLst>
              </a:rPr>
              <a:t> + </a:t>
            </a:r>
            <a:r>
              <a:rPr kumimoji="1" lang="en-US" i="1" dirty="0">
                <a:solidFill>
                  <a:srgbClr val="FFFF99"/>
                </a:solidFill>
                <a:effectLst>
                  <a:outerShdw blurRad="38100" dist="38100" dir="2700000" algn="tl">
                    <a:srgbClr val="000000"/>
                  </a:outerShdw>
                </a:effectLst>
              </a:rPr>
              <a:t>a</a:t>
            </a:r>
            <a:r>
              <a:rPr kumimoji="1" lang="en-US" dirty="0">
                <a:solidFill>
                  <a:srgbClr val="FFFF99"/>
                </a:solidFill>
                <a:effectLst>
                  <a:outerShdw blurRad="38100" dist="38100" dir="2700000" algn="tl">
                    <a:srgbClr val="000000"/>
                  </a:outerShdw>
                </a:effectLst>
              </a:rPr>
              <a:t>[</a:t>
            </a:r>
            <a:r>
              <a:rPr kumimoji="1" lang="en-US" i="1" dirty="0" err="1">
                <a:solidFill>
                  <a:srgbClr val="FFFF99"/>
                </a:solidFill>
                <a:effectLst>
                  <a:outerShdw blurRad="38100" dist="38100" dir="2700000" algn="tl">
                    <a:srgbClr val="000000"/>
                  </a:outerShdw>
                </a:effectLst>
              </a:rPr>
              <a:t>i</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power</a:t>
            </a:r>
          </a:p>
          <a:p>
            <a:pPr>
              <a:defRPr/>
            </a:pPr>
            <a:r>
              <a:rPr lang="en-US" b="1" dirty="0">
                <a:solidFill>
                  <a:srgbClr val="FFFF99"/>
                </a:solidFill>
                <a:effectLst>
                  <a:outerShdw blurRad="38100" dist="38100" dir="2700000" algn="tl">
                    <a:srgbClr val="000000"/>
                  </a:outerShdw>
                </a:effectLst>
              </a:rPr>
              <a:t>return</a:t>
            </a:r>
            <a:r>
              <a:rPr lang="en-US" b="1" dirty="0"/>
              <a:t> </a:t>
            </a:r>
            <a:r>
              <a:rPr kumimoji="1" lang="en-US" i="1" dirty="0">
                <a:solidFill>
                  <a:srgbClr val="FFFF99"/>
                </a:solidFill>
                <a:effectLst>
                  <a:outerShdw blurRad="38100" dist="38100" dir="2700000" algn="tl">
                    <a:srgbClr val="000000"/>
                  </a:outerShdw>
                </a:effectLst>
              </a:rPr>
              <a:t>p</a:t>
            </a:r>
            <a:endParaRPr kumimoji="1" lang="en-US" dirty="0"/>
          </a:p>
          <a:p>
            <a:pPr marL="114300" lvl="1" indent="342900">
              <a:defRPr/>
            </a:pPr>
            <a:endParaRPr kumimoji="1" lang="en-US" i="1" dirty="0">
              <a:solidFill>
                <a:srgbClr val="FFFF99"/>
              </a:solidFill>
              <a:effectLst>
                <a:outerShdw blurRad="38100" dist="38100" dir="2700000" algn="tl">
                  <a:srgbClr val="000000"/>
                </a:outerShdw>
              </a:effectLst>
            </a:endParaRPr>
          </a:p>
        </p:txBody>
      </p:sp>
      <mc:AlternateContent xmlns:mc="http://schemas.openxmlformats.org/markup-compatibility/2006" xmlns:a14="http://schemas.microsoft.com/office/drawing/2010/main">
        <mc:Choice Requires="a14">
          <p:sp>
            <p:nvSpPr>
              <p:cNvPr id="5" name="Rectangle 3">
                <a:extLst>
                  <a:ext uri="{FF2B5EF4-FFF2-40B4-BE49-F238E27FC236}">
                    <a16:creationId xmlns:a16="http://schemas.microsoft.com/office/drawing/2014/main" id="{7F746276-D2C2-472C-97D2-C1D2947C2A3E}"/>
                  </a:ext>
                </a:extLst>
              </p:cNvPr>
              <p:cNvSpPr txBox="1">
                <a:spLocks noChangeArrowheads="1"/>
              </p:cNvSpPr>
              <p:nvPr/>
            </p:nvSpPr>
            <p:spPr>
              <a:xfrm>
                <a:off x="6814492" y="1124744"/>
                <a:ext cx="4896544" cy="4824537"/>
              </a:xfrm>
              <a:prstGeom prst="rect">
                <a:avLst/>
              </a:prstGeom>
              <a:ln>
                <a:solidFill>
                  <a:schemeClr val="tx1"/>
                </a:solidFill>
              </a:ln>
            </p:spPr>
            <p:txBody>
              <a:bodyPr vert="horz" lIns="91440" tIns="45720" rIns="91440" bIns="45720" rtlCol="0">
                <a:normAutofit fontScale="92500" lnSpcReduction="10000"/>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marL="457200" indent="-457200">
                  <a:lnSpc>
                    <a:spcPct val="100000"/>
                  </a:lnSpc>
                  <a:buFont typeface="Arial" pitchFamily="34" charset="0"/>
                  <a:buNone/>
                  <a:defRPr/>
                </a:pPr>
                <a:r>
                  <a:rPr lang="en-US" sz="2000" dirty="0"/>
                  <a:t>Example:</a:t>
                </a:r>
              </a:p>
              <a:p>
                <a:pPr marL="457200" indent="-457200">
                  <a:lnSpc>
                    <a:spcPct val="100000"/>
                  </a:lnSpc>
                  <a:buFont typeface="Arial" pitchFamily="34" charset="0"/>
                  <a:buNone/>
                  <a:defRPr/>
                </a:pPr>
                <a:r>
                  <a:rPr lang="en-US" sz="2000" dirty="0"/>
                  <a:t>      </a:t>
                </a:r>
                <a:r>
                  <a:rPr lang="en-US" sz="2000" i="1" dirty="0"/>
                  <a:t>p</a:t>
                </a:r>
                <a:r>
                  <a:rPr lang="en-US" sz="2000" dirty="0"/>
                  <a:t>(</a:t>
                </a:r>
                <a:r>
                  <a:rPr lang="en-US" sz="2000" i="1" dirty="0"/>
                  <a:t>x</a:t>
                </a:r>
                <a:r>
                  <a:rPr lang="en-US" sz="2000" dirty="0"/>
                  <a:t>) = </a:t>
                </a:r>
                <a:r>
                  <a:rPr lang="en-US" sz="2000" i="1" dirty="0"/>
                  <a:t>5x</a:t>
                </a:r>
                <a:r>
                  <a:rPr lang="en-US" sz="2000" i="1" baseline="30000" dirty="0"/>
                  <a:t>2</a:t>
                </a:r>
                <a:r>
                  <a:rPr lang="en-US" sz="2000" baseline="30000" dirty="0"/>
                  <a:t> </a:t>
                </a:r>
                <a:r>
                  <a:rPr lang="en-US" sz="2000" dirty="0"/>
                  <a:t>+ </a:t>
                </a:r>
                <a:r>
                  <a:rPr lang="en-US" sz="2000" i="1" dirty="0"/>
                  <a:t>4x + 11</a:t>
                </a:r>
              </a:p>
              <a:p>
                <a:pPr marL="457200" indent="-457200">
                  <a:lnSpc>
                    <a:spcPct val="100000"/>
                  </a:lnSpc>
                  <a:buNone/>
                  <a:defRPr/>
                </a:pPr>
                <a:r>
                  <a:rPr lang="en-US" sz="2000" i="1" baseline="30000" dirty="0"/>
                  <a:t>         </a:t>
                </a:r>
                <a:r>
                  <a:rPr lang="en-US" sz="2000" i="1" dirty="0"/>
                  <a:t>x = 3</a:t>
                </a:r>
                <a:endParaRPr lang="en-US" sz="2000" dirty="0"/>
              </a:p>
              <a:p>
                <a:pPr marL="457200" indent="-457200">
                  <a:lnSpc>
                    <a:spcPct val="100000"/>
                  </a:lnSpc>
                  <a:defRPr/>
                </a:pPr>
                <a:r>
                  <a:rPr lang="en-US" sz="2000" i="1" dirty="0"/>
                  <a:t>p</a:t>
                </a:r>
                <a:r>
                  <a:rPr lang="en-US" sz="2000" dirty="0"/>
                  <a:t> = 0</a:t>
                </a:r>
              </a:p>
              <a:p>
                <a:pPr marL="457200" indent="-457200">
                  <a:lnSpc>
                    <a:spcPct val="100000"/>
                  </a:lnSpc>
                  <a:defRPr/>
                </a:pPr>
                <a:r>
                  <a:rPr lang="en-US" sz="2000" i="1" dirty="0" err="1"/>
                  <a:t>i</a:t>
                </a:r>
                <a:r>
                  <a:rPr lang="en-US" sz="2000" dirty="0"/>
                  <a:t> = 2</a:t>
                </a:r>
              </a:p>
              <a:p>
                <a:pPr marL="0" indent="0">
                  <a:lnSpc>
                    <a:spcPct val="100000"/>
                  </a:lnSpc>
                  <a:buNone/>
                  <a:defRPr/>
                </a:pPr>
                <a:r>
                  <a:rPr lang="en-US" sz="2000" dirty="0"/>
                  <a:t>     </a:t>
                </a:r>
                <a:r>
                  <a:rPr lang="en-US" sz="2000" i="1" dirty="0"/>
                  <a:t>power</a:t>
                </a:r>
                <a:r>
                  <a:rPr lang="en-US" sz="2000" dirty="0"/>
                  <a:t> = 1</a:t>
                </a:r>
                <a:r>
                  <a:rPr lang="en-US" sz="2000" dirty="0">
                    <a:ea typeface="Cambria Math" panose="02040503050406030204" pitchFamily="18" charset="0"/>
                  </a:rPr>
                  <a:t> </a:t>
                </a:r>
                <a14:m>
                  <m:oMath xmlns:m="http://schemas.openxmlformats.org/officeDocument/2006/math">
                    <m:r>
                      <a:rPr lang="en-US" sz="2000" i="1">
                        <a:latin typeface="Cambria Math" panose="02040503050406030204" pitchFamily="18" charset="0"/>
                        <a:ea typeface="Cambria Math" panose="02040503050406030204" pitchFamily="18" charset="0"/>
                      </a:rPr>
                      <m:t>∗ </m:t>
                    </m:r>
                  </m:oMath>
                </a14:m>
                <a:r>
                  <a:rPr lang="en-US" sz="2000" dirty="0"/>
                  <a:t>3</a:t>
                </a:r>
                <a:r>
                  <a:rPr lang="en-US" sz="2000" dirty="0">
                    <a:ea typeface="Cambria Math" panose="02040503050406030204" pitchFamily="18" charset="0"/>
                  </a:rPr>
                  <a:t> </a:t>
                </a:r>
                <a14:m>
                  <m:oMath xmlns:m="http://schemas.openxmlformats.org/officeDocument/2006/math">
                    <m:r>
                      <a:rPr lang="en-US" sz="2000" i="1">
                        <a:latin typeface="Cambria Math" panose="02040503050406030204" pitchFamily="18" charset="0"/>
                        <a:ea typeface="Cambria Math" panose="02040503050406030204" pitchFamily="18" charset="0"/>
                      </a:rPr>
                      <m:t>∗ </m:t>
                    </m:r>
                  </m:oMath>
                </a14:m>
                <a:r>
                  <a:rPr lang="en-US" sz="2000" dirty="0"/>
                  <a:t>3 = 9, </a:t>
                </a:r>
                <a:r>
                  <a:rPr lang="en-US" sz="2000" i="1" dirty="0"/>
                  <a:t>p</a:t>
                </a:r>
                <a:r>
                  <a:rPr lang="en-US" sz="2000" dirty="0"/>
                  <a:t> = 0 + 5 </a:t>
                </a:r>
                <a14:m>
                  <m:oMath xmlns:m="http://schemas.openxmlformats.org/officeDocument/2006/math">
                    <m:r>
                      <a:rPr lang="en-US" sz="2000" i="1" smtClean="0">
                        <a:latin typeface="Cambria Math" panose="02040503050406030204" pitchFamily="18" charset="0"/>
                        <a:ea typeface="Cambria Math" panose="02040503050406030204" pitchFamily="18" charset="0"/>
                      </a:rPr>
                      <m:t>∗</m:t>
                    </m:r>
                  </m:oMath>
                </a14:m>
                <a:r>
                  <a:rPr lang="en-US" sz="2000" dirty="0"/>
                  <a:t> 9 = 45</a:t>
                </a:r>
              </a:p>
              <a:p>
                <a:pPr marL="457200" indent="-457200">
                  <a:lnSpc>
                    <a:spcPct val="100000"/>
                  </a:lnSpc>
                  <a:defRPr/>
                </a:pPr>
                <a:r>
                  <a:rPr lang="en-US" sz="2000" i="1" dirty="0" err="1"/>
                  <a:t>i</a:t>
                </a:r>
                <a:r>
                  <a:rPr lang="en-US" sz="2000" i="1" dirty="0"/>
                  <a:t> </a:t>
                </a:r>
                <a:r>
                  <a:rPr lang="en-US" sz="2000" dirty="0"/>
                  <a:t>= 1</a:t>
                </a:r>
              </a:p>
              <a:p>
                <a:pPr marL="0" indent="0">
                  <a:lnSpc>
                    <a:spcPct val="100000"/>
                  </a:lnSpc>
                  <a:buNone/>
                  <a:defRPr/>
                </a:pPr>
                <a:r>
                  <a:rPr lang="en-US" sz="2000" i="1" dirty="0"/>
                  <a:t>     power</a:t>
                </a:r>
                <a:r>
                  <a:rPr lang="en-US" sz="2000" dirty="0"/>
                  <a:t> = 1</a:t>
                </a:r>
                <a:r>
                  <a:rPr lang="en-US" sz="2000" dirty="0">
                    <a:ea typeface="Cambria Math" panose="02040503050406030204" pitchFamily="18" charset="0"/>
                  </a:rPr>
                  <a:t> </a:t>
                </a:r>
                <a14:m>
                  <m:oMath xmlns:m="http://schemas.openxmlformats.org/officeDocument/2006/math">
                    <m:r>
                      <a:rPr lang="en-US" sz="2000" i="1">
                        <a:latin typeface="Cambria Math" panose="02040503050406030204" pitchFamily="18" charset="0"/>
                        <a:ea typeface="Cambria Math" panose="02040503050406030204" pitchFamily="18" charset="0"/>
                      </a:rPr>
                      <m:t>∗ </m:t>
                    </m:r>
                  </m:oMath>
                </a14:m>
                <a:r>
                  <a:rPr lang="en-US" sz="2000" dirty="0"/>
                  <a:t>3, </a:t>
                </a:r>
                <a:r>
                  <a:rPr lang="en-US" sz="2000" i="1" dirty="0"/>
                  <a:t>p</a:t>
                </a:r>
                <a:r>
                  <a:rPr lang="en-US" sz="2000" dirty="0"/>
                  <a:t> = 45 + 4 </a:t>
                </a:r>
                <a14:m>
                  <m:oMath xmlns:m="http://schemas.openxmlformats.org/officeDocument/2006/math">
                    <m:r>
                      <a:rPr lang="en-US" sz="2000" i="1">
                        <a:latin typeface="Cambria Math" panose="02040503050406030204" pitchFamily="18" charset="0"/>
                        <a:ea typeface="Cambria Math" panose="02040503050406030204" pitchFamily="18" charset="0"/>
                      </a:rPr>
                      <m:t>∗</m:t>
                    </m:r>
                  </m:oMath>
                </a14:m>
                <a:r>
                  <a:rPr lang="en-US" sz="2000" dirty="0"/>
                  <a:t> 3 = 57</a:t>
                </a:r>
              </a:p>
              <a:p>
                <a:pPr>
                  <a:lnSpc>
                    <a:spcPct val="100000"/>
                  </a:lnSpc>
                  <a:defRPr/>
                </a:pPr>
                <a:r>
                  <a:rPr lang="en-US" sz="2000" dirty="0"/>
                  <a:t>    </a:t>
                </a:r>
                <a:r>
                  <a:rPr lang="en-US" sz="2000" i="1" dirty="0" err="1"/>
                  <a:t>i</a:t>
                </a:r>
                <a:r>
                  <a:rPr lang="en-US" sz="2000" dirty="0"/>
                  <a:t> = 0</a:t>
                </a:r>
              </a:p>
              <a:p>
                <a:pPr marL="0" indent="0">
                  <a:lnSpc>
                    <a:spcPct val="100000"/>
                  </a:lnSpc>
                  <a:buNone/>
                  <a:defRPr/>
                </a:pPr>
                <a:r>
                  <a:rPr lang="en-US" sz="2000" i="1" dirty="0"/>
                  <a:t>     power</a:t>
                </a:r>
                <a:r>
                  <a:rPr lang="en-US" sz="2000" dirty="0"/>
                  <a:t> = 1, </a:t>
                </a:r>
                <a:r>
                  <a:rPr lang="en-US" sz="2000" i="1" dirty="0"/>
                  <a:t>p</a:t>
                </a:r>
                <a:r>
                  <a:rPr lang="en-US" sz="2000" dirty="0"/>
                  <a:t> = 57 + 11 </a:t>
                </a:r>
                <a14:m>
                  <m:oMath xmlns:m="http://schemas.openxmlformats.org/officeDocument/2006/math">
                    <m:r>
                      <a:rPr lang="en-US" sz="2000" i="1">
                        <a:latin typeface="Cambria Math" panose="02040503050406030204" pitchFamily="18" charset="0"/>
                        <a:ea typeface="Cambria Math" panose="02040503050406030204" pitchFamily="18" charset="0"/>
                      </a:rPr>
                      <m:t>∗</m:t>
                    </m:r>
                  </m:oMath>
                </a14:m>
                <a:r>
                  <a:rPr lang="en-US" sz="2000" dirty="0"/>
                  <a:t> 1 = 68</a:t>
                </a:r>
              </a:p>
            </p:txBody>
          </p:sp>
        </mc:Choice>
        <mc:Fallback xmlns="">
          <p:sp>
            <p:nvSpPr>
              <p:cNvPr id="5" name="Rectangle 3">
                <a:extLst>
                  <a:ext uri="{FF2B5EF4-FFF2-40B4-BE49-F238E27FC236}">
                    <a16:creationId xmlns:a16="http://schemas.microsoft.com/office/drawing/2014/main" id="{7F746276-D2C2-472C-97D2-C1D2947C2A3E}"/>
                  </a:ext>
                </a:extLst>
              </p:cNvPr>
              <p:cNvSpPr txBox="1">
                <a:spLocks noRot="1" noChangeAspect="1" noMove="1" noResize="1" noEditPoints="1" noAdjustHandles="1" noChangeArrowheads="1" noChangeShapeType="1" noTextEdit="1"/>
              </p:cNvSpPr>
              <p:nvPr/>
            </p:nvSpPr>
            <p:spPr>
              <a:xfrm>
                <a:off x="6814492" y="1124744"/>
                <a:ext cx="4896544" cy="4824537"/>
              </a:xfrm>
              <a:prstGeom prst="rect">
                <a:avLst/>
              </a:prstGeom>
              <a:blipFill>
                <a:blip r:embed="rId5"/>
                <a:stretch>
                  <a:fillRect l="-1118" t="-1135" b="-631"/>
                </a:stretch>
              </a:blipFill>
              <a:ln>
                <a:solidFill>
                  <a:schemeClr val="tx1"/>
                </a:solidFill>
              </a:ln>
            </p:spPr>
            <p:txBody>
              <a:bodyPr/>
              <a:lstStyle/>
              <a:p>
                <a:r>
                  <a:rPr lang="en-CA">
                    <a:noFill/>
                  </a:rPr>
                  <a:t> </a:t>
                </a:r>
              </a:p>
            </p:txBody>
          </p:sp>
        </mc:Fallback>
      </mc:AlternateContent>
      <p:pic>
        <p:nvPicPr>
          <p:cNvPr id="2" name="Audio 1">
            <a:hlinkClick r:id="" action="ppaction://media"/>
            <a:extLst>
              <a:ext uri="{FF2B5EF4-FFF2-40B4-BE49-F238E27FC236}">
                <a16:creationId xmlns:a16="http://schemas.microsoft.com/office/drawing/2014/main" id="{1C515911-0324-0B4C-B5BB-7233C273D12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46985">
        <p:fade/>
      </p:transition>
    </mc:Choice>
    <mc:Fallback xmlns="">
      <p:transition spd="med" advTm="469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a:xfrm>
            <a:off x="1053852" y="191994"/>
            <a:ext cx="9144001" cy="699864"/>
          </a:xfrm>
        </p:spPr>
        <p:txBody>
          <a:bodyPr/>
          <a:lstStyle/>
          <a:p>
            <a:pPr>
              <a:defRPr/>
            </a:pPr>
            <a:r>
              <a:rPr lang="en-US" dirty="0"/>
              <a:t>Brute-Force Polynomial Evaluation</a:t>
            </a:r>
          </a:p>
        </p:txBody>
      </p:sp>
      <p:sp>
        <p:nvSpPr>
          <p:cNvPr id="240643" name="Rectangle 3"/>
          <p:cNvSpPr>
            <a:spLocks noGrp="1" noChangeArrowheads="1"/>
          </p:cNvSpPr>
          <p:nvPr>
            <p:ph type="body" idx="1"/>
          </p:nvPr>
        </p:nvSpPr>
        <p:spPr>
          <a:xfrm>
            <a:off x="1053852" y="1052736"/>
            <a:ext cx="5616624" cy="5286375"/>
          </a:xfrm>
        </p:spPr>
        <p:txBody>
          <a:bodyPr>
            <a:normAutofit/>
          </a:bodyPr>
          <a:lstStyle/>
          <a:p>
            <a:pPr marL="457200" indent="-457200">
              <a:buNone/>
              <a:defRPr/>
            </a:pPr>
            <a:r>
              <a:rPr lang="en-US" dirty="0"/>
              <a:t>Problem: Find the value of  polynomial</a:t>
            </a:r>
          </a:p>
          <a:p>
            <a:pPr marL="457200" indent="-457200">
              <a:buNone/>
              <a:defRPr/>
            </a:pPr>
            <a:r>
              <a:rPr lang="en-US" dirty="0"/>
              <a:t>      </a:t>
            </a:r>
            <a:r>
              <a:rPr lang="en-US" i="1" dirty="0"/>
              <a:t>p</a:t>
            </a:r>
            <a:r>
              <a:rPr lang="en-US" dirty="0"/>
              <a:t>(</a:t>
            </a:r>
            <a:r>
              <a:rPr lang="en-US" i="1" dirty="0"/>
              <a:t>x</a:t>
            </a:r>
            <a:r>
              <a:rPr lang="en-US" dirty="0"/>
              <a:t>) = </a:t>
            </a:r>
            <a:r>
              <a:rPr lang="en-US" i="1" dirty="0" err="1"/>
              <a:t>a</a:t>
            </a:r>
            <a:r>
              <a:rPr lang="en-US" i="1" baseline="-25000" dirty="0" err="1"/>
              <a:t>n</a:t>
            </a:r>
            <a:r>
              <a:rPr lang="en-US" i="1" dirty="0" err="1"/>
              <a:t>x</a:t>
            </a:r>
            <a:r>
              <a:rPr lang="en-US" i="1" baseline="30000" dirty="0" err="1"/>
              <a:t>n</a:t>
            </a:r>
            <a:r>
              <a:rPr lang="en-US" baseline="30000" dirty="0"/>
              <a:t> </a:t>
            </a:r>
            <a:r>
              <a:rPr lang="en-US" dirty="0"/>
              <a:t>+ </a:t>
            </a:r>
            <a:r>
              <a:rPr lang="en-US" i="1" dirty="0"/>
              <a:t>a</a:t>
            </a:r>
            <a:r>
              <a:rPr lang="en-US" i="1" baseline="-25000" dirty="0"/>
              <a:t>n</a:t>
            </a:r>
            <a:r>
              <a:rPr lang="en-US" baseline="-25000" dirty="0"/>
              <a:t>-1</a:t>
            </a:r>
            <a:r>
              <a:rPr lang="en-US" i="1" dirty="0"/>
              <a:t>x</a:t>
            </a:r>
            <a:r>
              <a:rPr lang="en-US" i="1" baseline="30000" dirty="0"/>
              <a:t>n</a:t>
            </a:r>
            <a:r>
              <a:rPr lang="en-US" baseline="30000" dirty="0"/>
              <a:t>-1 </a:t>
            </a:r>
            <a:r>
              <a:rPr lang="en-US" dirty="0"/>
              <a:t>+… +</a:t>
            </a:r>
            <a:r>
              <a:rPr lang="en-US" i="1" dirty="0"/>
              <a:t> a</a:t>
            </a:r>
            <a:r>
              <a:rPr lang="en-US" baseline="-25000" dirty="0"/>
              <a:t>1</a:t>
            </a:r>
            <a:r>
              <a:rPr lang="en-US" i="1" dirty="0"/>
              <a:t>x</a:t>
            </a:r>
            <a:r>
              <a:rPr lang="en-US" baseline="30000" dirty="0"/>
              <a:t>1 </a:t>
            </a:r>
            <a:r>
              <a:rPr lang="en-US" dirty="0"/>
              <a:t>+ </a:t>
            </a:r>
            <a:r>
              <a:rPr lang="en-US" i="1" dirty="0"/>
              <a:t>a</a:t>
            </a:r>
            <a:r>
              <a:rPr lang="en-US" baseline="-25000" dirty="0"/>
              <a:t>0                                                 </a:t>
            </a:r>
          </a:p>
          <a:p>
            <a:pPr marL="457200" indent="-457200">
              <a:buNone/>
              <a:defRPr/>
            </a:pPr>
            <a:r>
              <a:rPr lang="en-US" baseline="-25000" dirty="0"/>
              <a:t> </a:t>
            </a:r>
            <a:r>
              <a:rPr lang="en-US" dirty="0"/>
              <a:t>at a point </a:t>
            </a:r>
            <a:r>
              <a:rPr lang="en-US" i="1" dirty="0"/>
              <a:t>x</a:t>
            </a:r>
            <a:r>
              <a:rPr lang="en-US" dirty="0"/>
              <a:t> = </a:t>
            </a:r>
            <a:r>
              <a:rPr lang="en-US" i="1" dirty="0"/>
              <a:t>x</a:t>
            </a:r>
            <a:r>
              <a:rPr lang="en-US" baseline="-25000" dirty="0"/>
              <a:t>0</a:t>
            </a:r>
          </a:p>
          <a:p>
            <a:pPr marL="457200" indent="-457200">
              <a:buNone/>
              <a:defRPr/>
            </a:pPr>
            <a:r>
              <a:rPr lang="en-US" dirty="0"/>
              <a:t>Brute-force algorithm</a:t>
            </a:r>
          </a:p>
          <a:p>
            <a:pPr marL="457200" indent="-457200">
              <a:defRPr/>
            </a:pPr>
            <a:endParaRPr lang="en-US" dirty="0"/>
          </a:p>
          <a:p>
            <a:pPr marL="457200" indent="-457200">
              <a:defRPr/>
            </a:pPr>
            <a:endParaRPr lang="en-US" dirty="0"/>
          </a:p>
          <a:p>
            <a:pPr marL="457200" indent="-457200">
              <a:defRPr/>
            </a:pPr>
            <a:endParaRPr lang="en-US" dirty="0"/>
          </a:p>
          <a:p>
            <a:pPr marL="457200" indent="-457200">
              <a:defRPr/>
            </a:pPr>
            <a:endParaRPr lang="en-US" dirty="0"/>
          </a:p>
          <a:p>
            <a:pPr marL="457200" indent="-457200">
              <a:buNone/>
              <a:defRPr/>
            </a:pPr>
            <a:r>
              <a:rPr lang="en-US" dirty="0"/>
              <a:t>Efficiency: ?</a:t>
            </a:r>
          </a:p>
        </p:txBody>
      </p:sp>
      <p:sp>
        <p:nvSpPr>
          <p:cNvPr id="240644" name="Text Box 4"/>
          <p:cNvSpPr txBox="1">
            <a:spLocks noChangeArrowheads="1"/>
          </p:cNvSpPr>
          <p:nvPr/>
        </p:nvSpPr>
        <p:spPr bwMode="auto">
          <a:xfrm>
            <a:off x="1701924" y="3212976"/>
            <a:ext cx="4536504" cy="2308324"/>
          </a:xfrm>
          <a:prstGeom prst="rect">
            <a:avLst/>
          </a:prstGeom>
          <a:noFill/>
          <a:ln w="12700">
            <a:noFill/>
            <a:miter lim="800000"/>
            <a:headEnd type="none" w="sm" len="sm"/>
            <a:tailEnd type="none" w="sm" len="sm"/>
          </a:ln>
          <a:effectLst/>
        </p:spPr>
        <p:txBody>
          <a:bodyPr wrap="square">
            <a:spAutoFit/>
          </a:bodyPr>
          <a:lstStyle/>
          <a:p>
            <a:pPr algn="l">
              <a:defRPr/>
            </a:pPr>
            <a:r>
              <a:rPr kumimoji="1" lang="en-US" i="1" dirty="0">
                <a:solidFill>
                  <a:srgbClr val="FFFF99"/>
                </a:solidFill>
                <a:effectLst>
                  <a:outerShdw blurRad="38100" dist="38100" dir="2700000" algn="tl">
                    <a:srgbClr val="000000"/>
                  </a:outerShdw>
                </a:effectLst>
              </a:rPr>
              <a:t>p</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t> </a:t>
            </a:r>
            <a:r>
              <a:rPr kumimoji="1" lang="en-US" dirty="0">
                <a:solidFill>
                  <a:srgbClr val="FFFF99"/>
                </a:solidFill>
                <a:effectLst>
                  <a:outerShdw blurRad="38100" dist="38100" dir="2700000" algn="tl">
                    <a:srgbClr val="000000"/>
                  </a:outerShdw>
                </a:effectLst>
              </a:rPr>
              <a:t>0.0</a:t>
            </a:r>
          </a:p>
          <a:p>
            <a:pPr algn="l">
              <a:defRPr/>
            </a:pPr>
            <a:r>
              <a:rPr kumimoji="1" lang="en-US" b="1" dirty="0">
                <a:solidFill>
                  <a:srgbClr val="FFFF99"/>
                </a:solidFill>
                <a:effectLst>
                  <a:outerShdw blurRad="38100" dist="38100" dir="2700000" algn="tl">
                    <a:srgbClr val="000000"/>
                  </a:outerShdw>
                </a:effectLst>
              </a:rPr>
              <a:t>for</a:t>
            </a:r>
            <a:r>
              <a:rPr kumimoji="1" lang="en-US" dirty="0">
                <a:solidFill>
                  <a:srgbClr val="FFFF99"/>
                </a:solidFill>
                <a:effectLst>
                  <a:outerShdw blurRad="38100" dist="38100" dir="2700000" algn="tl">
                    <a:srgbClr val="000000"/>
                  </a:outerShdw>
                </a:effectLst>
              </a:rPr>
              <a:t> </a:t>
            </a:r>
            <a:r>
              <a:rPr kumimoji="1" lang="en-US" i="1" dirty="0" err="1">
                <a:solidFill>
                  <a:srgbClr val="FFFF99"/>
                </a:solidFill>
                <a:effectLst>
                  <a:outerShdw blurRad="38100" dist="38100" dir="2700000" algn="tl">
                    <a:srgbClr val="000000"/>
                  </a:outerShdw>
                </a:effectLst>
              </a:rPr>
              <a:t>i</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n</a:t>
            </a:r>
            <a:r>
              <a:rPr kumimoji="1" lang="en-US" dirty="0">
                <a:solidFill>
                  <a:srgbClr val="FFFF99"/>
                </a:solidFill>
                <a:effectLst>
                  <a:outerShdw blurRad="38100" dist="38100" dir="2700000" algn="tl">
                    <a:srgbClr val="000000"/>
                  </a:outerShdw>
                </a:effectLst>
              </a:rPr>
              <a:t> </a:t>
            </a:r>
            <a:r>
              <a:rPr kumimoji="1" lang="en-US" b="1" dirty="0" err="1">
                <a:solidFill>
                  <a:srgbClr val="FFFF99"/>
                </a:solidFill>
                <a:effectLst>
                  <a:outerShdw blurRad="38100" dist="38100" dir="2700000" algn="tl">
                    <a:srgbClr val="000000"/>
                  </a:outerShdw>
                </a:effectLst>
              </a:rPr>
              <a:t>downto</a:t>
            </a:r>
            <a:r>
              <a:rPr kumimoji="1" lang="en-US" dirty="0">
                <a:solidFill>
                  <a:srgbClr val="FFFF99"/>
                </a:solidFill>
                <a:effectLst>
                  <a:outerShdw blurRad="38100" dist="38100" dir="2700000" algn="tl">
                    <a:srgbClr val="000000"/>
                  </a:outerShdw>
                </a:effectLst>
              </a:rPr>
              <a:t> 0 </a:t>
            </a:r>
            <a:r>
              <a:rPr kumimoji="1" lang="en-US" b="1" dirty="0">
                <a:solidFill>
                  <a:srgbClr val="FFFF99"/>
                </a:solidFill>
                <a:effectLst>
                  <a:outerShdw blurRad="38100" dist="38100" dir="2700000" algn="tl">
                    <a:srgbClr val="000000"/>
                  </a:outerShdw>
                </a:effectLst>
              </a:rPr>
              <a:t>do</a:t>
            </a:r>
          </a:p>
          <a:p>
            <a:pPr algn="l">
              <a:defRPr/>
            </a:pP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power</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1</a:t>
            </a:r>
          </a:p>
          <a:p>
            <a:pPr marL="114300" lvl="1" indent="342900">
              <a:defRPr/>
            </a:pPr>
            <a:r>
              <a:rPr kumimoji="1" lang="en-US" dirty="0">
                <a:solidFill>
                  <a:srgbClr val="FFFF99"/>
                </a:solidFill>
                <a:effectLst>
                  <a:outerShdw blurRad="38100" dist="38100" dir="2700000" algn="tl">
                    <a:srgbClr val="000000"/>
                  </a:outerShdw>
                </a:effectLst>
              </a:rPr>
              <a:t>      </a:t>
            </a:r>
            <a:r>
              <a:rPr kumimoji="1" lang="en-US" b="1" dirty="0">
                <a:solidFill>
                  <a:srgbClr val="FFFF99"/>
                </a:solidFill>
                <a:effectLst>
                  <a:outerShdw blurRad="38100" dist="38100" dir="2700000" algn="tl">
                    <a:srgbClr val="000000"/>
                  </a:outerShdw>
                </a:effectLst>
              </a:rPr>
              <a:t>for</a:t>
            </a: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j</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1 </a:t>
            </a:r>
            <a:r>
              <a:rPr kumimoji="1" lang="en-US" b="1" dirty="0">
                <a:solidFill>
                  <a:srgbClr val="FFFF99"/>
                </a:solidFill>
                <a:effectLst>
                  <a:outerShdw blurRad="38100" dist="38100" dir="2700000" algn="tl">
                    <a:srgbClr val="000000"/>
                  </a:outerShdw>
                </a:effectLst>
              </a:rPr>
              <a:t>to</a:t>
            </a:r>
            <a:r>
              <a:rPr kumimoji="1" lang="en-US" dirty="0">
                <a:solidFill>
                  <a:srgbClr val="FFFF99"/>
                </a:solidFill>
                <a:effectLst>
                  <a:outerShdw blurRad="38100" dist="38100" dir="2700000" algn="tl">
                    <a:srgbClr val="000000"/>
                  </a:outerShdw>
                </a:effectLst>
              </a:rPr>
              <a:t> </a:t>
            </a:r>
            <a:r>
              <a:rPr kumimoji="1" lang="en-US" i="1" dirty="0" err="1">
                <a:solidFill>
                  <a:srgbClr val="FFFF99"/>
                </a:solidFill>
                <a:effectLst>
                  <a:outerShdw blurRad="38100" dist="38100" dir="2700000" algn="tl">
                    <a:srgbClr val="000000"/>
                  </a:outerShdw>
                </a:effectLst>
              </a:rPr>
              <a:t>i</a:t>
            </a:r>
            <a:r>
              <a:rPr kumimoji="1" lang="en-US" dirty="0">
                <a:solidFill>
                  <a:srgbClr val="FFFF99"/>
                </a:solidFill>
                <a:effectLst>
                  <a:outerShdw blurRad="38100" dist="38100" dir="2700000" algn="tl">
                    <a:srgbClr val="000000"/>
                  </a:outerShdw>
                </a:effectLst>
              </a:rPr>
              <a:t> </a:t>
            </a:r>
            <a:r>
              <a:rPr kumimoji="1" lang="en-US" b="1" dirty="0">
                <a:solidFill>
                  <a:srgbClr val="FFFF99"/>
                </a:solidFill>
                <a:effectLst>
                  <a:outerShdw blurRad="38100" dist="38100" dir="2700000" algn="tl">
                    <a:srgbClr val="000000"/>
                  </a:outerShdw>
                </a:effectLst>
              </a:rPr>
              <a:t>do	//compute </a:t>
            </a:r>
            <a:r>
              <a:rPr kumimoji="1" lang="en-US" b="1" i="1" dirty="0">
                <a:solidFill>
                  <a:srgbClr val="FFFF99"/>
                </a:solidFill>
                <a:effectLst>
                  <a:outerShdw blurRad="38100" dist="38100" dir="2700000" algn="tl">
                    <a:srgbClr val="000000"/>
                  </a:outerShdw>
                </a:effectLst>
              </a:rPr>
              <a:t>x</a:t>
            </a:r>
            <a:r>
              <a:rPr kumimoji="1" lang="en-US" b="1" i="1" baseline="30000" dirty="0">
                <a:solidFill>
                  <a:srgbClr val="FFFF99"/>
                </a:solidFill>
                <a:effectLst>
                  <a:outerShdw blurRad="38100" dist="38100" dir="2700000" algn="tl">
                    <a:srgbClr val="000000"/>
                  </a:outerShdw>
                </a:effectLst>
              </a:rPr>
              <a:t>i</a:t>
            </a:r>
            <a:r>
              <a:rPr kumimoji="1" lang="en-US" dirty="0"/>
              <a:t> </a:t>
            </a:r>
            <a:r>
              <a:rPr kumimoji="1" lang="en-US" b="1" dirty="0">
                <a:solidFill>
                  <a:srgbClr val="FFFF99"/>
                </a:solidFill>
                <a:effectLst>
                  <a:outerShdw blurRad="38100" dist="38100" dir="2700000" algn="tl">
                    <a:srgbClr val="000000"/>
                  </a:outerShdw>
                </a:effectLst>
              </a:rPr>
              <a:t> </a:t>
            </a:r>
          </a:p>
          <a:p>
            <a:pPr marL="114300" lvl="1" indent="342900">
              <a:defRPr/>
            </a:pP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power</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power</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t> </a:t>
            </a:r>
            <a:r>
              <a:rPr kumimoji="1" lang="en-US" i="1" dirty="0">
                <a:solidFill>
                  <a:srgbClr val="FFFF99"/>
                </a:solidFill>
                <a:effectLst>
                  <a:outerShdw blurRad="38100" dist="38100" dir="2700000" algn="tl">
                    <a:srgbClr val="000000"/>
                  </a:outerShdw>
                </a:effectLst>
              </a:rPr>
              <a:t>x</a:t>
            </a:r>
          </a:p>
          <a:p>
            <a:pPr marL="114300" lvl="1" indent="342900">
              <a:defRPr/>
            </a:pP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t> </a:t>
            </a:r>
            <a:r>
              <a:rPr kumimoji="1" lang="en-US" i="1" dirty="0">
                <a:solidFill>
                  <a:srgbClr val="FFFF99"/>
                </a:solidFill>
                <a:effectLst>
                  <a:outerShdw blurRad="38100" dist="38100" dir="2700000" algn="tl">
                    <a:srgbClr val="000000"/>
                  </a:outerShdw>
                </a:effectLst>
              </a:rPr>
              <a:t>p</a:t>
            </a:r>
            <a:r>
              <a:rPr kumimoji="1" lang="en-US" dirty="0">
                <a:solidFill>
                  <a:srgbClr val="FFFF99"/>
                </a:solidFill>
                <a:effectLst>
                  <a:outerShdw blurRad="38100" dist="38100" dir="2700000" algn="tl">
                    <a:srgbClr val="000000"/>
                  </a:outerShdw>
                </a:effectLst>
              </a:rPr>
              <a:t> + </a:t>
            </a:r>
            <a:r>
              <a:rPr kumimoji="1" lang="en-US" i="1" dirty="0">
                <a:solidFill>
                  <a:srgbClr val="FFFF99"/>
                </a:solidFill>
                <a:effectLst>
                  <a:outerShdw blurRad="38100" dist="38100" dir="2700000" algn="tl">
                    <a:srgbClr val="000000"/>
                  </a:outerShdw>
                </a:effectLst>
              </a:rPr>
              <a:t>a</a:t>
            </a:r>
            <a:r>
              <a:rPr kumimoji="1" lang="en-US" dirty="0">
                <a:solidFill>
                  <a:srgbClr val="FFFF99"/>
                </a:solidFill>
                <a:effectLst>
                  <a:outerShdw blurRad="38100" dist="38100" dir="2700000" algn="tl">
                    <a:srgbClr val="000000"/>
                  </a:outerShdw>
                </a:effectLst>
              </a:rPr>
              <a:t>[</a:t>
            </a:r>
            <a:r>
              <a:rPr kumimoji="1" lang="en-US" i="1" dirty="0" err="1">
                <a:solidFill>
                  <a:srgbClr val="FFFF99"/>
                </a:solidFill>
                <a:effectLst>
                  <a:outerShdw blurRad="38100" dist="38100" dir="2700000" algn="tl">
                    <a:srgbClr val="000000"/>
                  </a:outerShdw>
                </a:effectLst>
              </a:rPr>
              <a:t>i</a:t>
            </a:r>
            <a:r>
              <a:rPr kumimoji="1" lang="en-US" dirty="0">
                <a:solidFill>
                  <a:srgbClr val="FFFF99"/>
                </a:solidFill>
                <a:effectLst>
                  <a:outerShdw blurRad="38100" dist="38100" dir="2700000" algn="tl">
                    <a:srgbClr val="000000"/>
                  </a:outerShdw>
                </a:effectLst>
              </a:rPr>
              <a:t>] </a:t>
            </a:r>
            <a:r>
              <a:rPr kumimoji="1" lang="en-US" dirty="0">
                <a:solidFill>
                  <a:srgbClr val="FFFF99"/>
                </a:solidFill>
                <a:effectLst>
                  <a:outerShdw blurRad="38100" dist="38100" dir="2700000" algn="tl">
                    <a:srgbClr val="000000"/>
                  </a:outerShdw>
                </a:effectLst>
                <a:sym typeface="Symbol" pitchFamily="84" charset="2"/>
              </a:rPr>
              <a:t></a:t>
            </a:r>
            <a:r>
              <a:rPr kumimoji="1" lang="en-US" dirty="0">
                <a:solidFill>
                  <a:srgbClr val="FFFF99"/>
                </a:solidFill>
                <a:effectLst>
                  <a:outerShdw blurRad="38100" dist="38100" dir="2700000" algn="tl">
                    <a:srgbClr val="000000"/>
                  </a:outerShdw>
                </a:effectLst>
              </a:rPr>
              <a:t> </a:t>
            </a:r>
            <a:r>
              <a:rPr kumimoji="1" lang="en-US" i="1" dirty="0">
                <a:solidFill>
                  <a:srgbClr val="FFFF99"/>
                </a:solidFill>
                <a:effectLst>
                  <a:outerShdw blurRad="38100" dist="38100" dir="2700000" algn="tl">
                    <a:srgbClr val="000000"/>
                  </a:outerShdw>
                </a:effectLst>
              </a:rPr>
              <a:t>power</a:t>
            </a:r>
          </a:p>
          <a:p>
            <a:pPr>
              <a:defRPr/>
            </a:pPr>
            <a:r>
              <a:rPr lang="en-US" b="1" dirty="0">
                <a:solidFill>
                  <a:srgbClr val="FFFF99"/>
                </a:solidFill>
                <a:effectLst>
                  <a:outerShdw blurRad="38100" dist="38100" dir="2700000" algn="tl">
                    <a:srgbClr val="000000"/>
                  </a:outerShdw>
                </a:effectLst>
              </a:rPr>
              <a:t>return</a:t>
            </a:r>
            <a:r>
              <a:rPr lang="en-US" b="1" dirty="0"/>
              <a:t> </a:t>
            </a:r>
            <a:r>
              <a:rPr kumimoji="1" lang="en-US" i="1" dirty="0">
                <a:solidFill>
                  <a:srgbClr val="FFFF99"/>
                </a:solidFill>
                <a:effectLst>
                  <a:outerShdw blurRad="38100" dist="38100" dir="2700000" algn="tl">
                    <a:srgbClr val="000000"/>
                  </a:outerShdw>
                </a:effectLst>
              </a:rPr>
              <a:t>p</a:t>
            </a:r>
            <a:endParaRPr kumimoji="1" lang="en-US" dirty="0"/>
          </a:p>
          <a:p>
            <a:pPr marL="114300" lvl="1" indent="342900">
              <a:defRPr/>
            </a:pPr>
            <a:endParaRPr kumimoji="1" lang="en-US" i="1" dirty="0">
              <a:solidFill>
                <a:srgbClr val="FFFF99"/>
              </a:solidFill>
              <a:effectLst>
                <a:outerShdw blurRad="38100" dist="38100" dir="2700000" algn="tl">
                  <a:srgbClr val="000000"/>
                </a:outerShdw>
              </a:effectLst>
            </a:endParaRPr>
          </a:p>
        </p:txBody>
      </p:sp>
      <mc:AlternateContent xmlns:mc="http://schemas.openxmlformats.org/markup-compatibility/2006" xmlns:a14="http://schemas.microsoft.com/office/drawing/2010/main">
        <mc:Choice Requires="a14">
          <p:sp>
            <p:nvSpPr>
              <p:cNvPr id="5" name="Rectangle 3">
                <a:extLst>
                  <a:ext uri="{FF2B5EF4-FFF2-40B4-BE49-F238E27FC236}">
                    <a16:creationId xmlns:a16="http://schemas.microsoft.com/office/drawing/2014/main" id="{7F746276-D2C2-472C-97D2-C1D2947C2A3E}"/>
                  </a:ext>
                </a:extLst>
              </p:cNvPr>
              <p:cNvSpPr txBox="1">
                <a:spLocks noChangeArrowheads="1"/>
              </p:cNvSpPr>
              <p:nvPr/>
            </p:nvSpPr>
            <p:spPr>
              <a:xfrm>
                <a:off x="6814492" y="1124744"/>
                <a:ext cx="4896544" cy="4824537"/>
              </a:xfrm>
              <a:prstGeom prst="rect">
                <a:avLst/>
              </a:prstGeom>
              <a:ln>
                <a:solidFill>
                  <a:schemeClr val="tx1"/>
                </a:solidFill>
              </a:ln>
            </p:spPr>
            <p:txBody>
              <a:bodyPr vert="horz" lIns="91440" tIns="45720" rIns="91440" bIns="45720" rtlCol="0">
                <a:normAutofit fontScale="92500" lnSpcReduction="10000"/>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marL="457200" indent="-457200">
                  <a:lnSpc>
                    <a:spcPct val="100000"/>
                  </a:lnSpc>
                  <a:buFont typeface="Arial" pitchFamily="34" charset="0"/>
                  <a:buNone/>
                  <a:defRPr/>
                </a:pPr>
                <a:r>
                  <a:rPr lang="en-US" sz="2000" dirty="0"/>
                  <a:t>Example:</a:t>
                </a:r>
              </a:p>
              <a:p>
                <a:pPr marL="457200" indent="-457200">
                  <a:lnSpc>
                    <a:spcPct val="100000"/>
                  </a:lnSpc>
                  <a:buFont typeface="Arial" pitchFamily="34" charset="0"/>
                  <a:buNone/>
                  <a:defRPr/>
                </a:pPr>
                <a:r>
                  <a:rPr lang="en-US" sz="2000" dirty="0"/>
                  <a:t>      </a:t>
                </a:r>
                <a:r>
                  <a:rPr lang="en-US" sz="2000" i="1" dirty="0"/>
                  <a:t>p</a:t>
                </a:r>
                <a:r>
                  <a:rPr lang="en-US" sz="2000" dirty="0"/>
                  <a:t>(</a:t>
                </a:r>
                <a:r>
                  <a:rPr lang="en-US" sz="2000" i="1" dirty="0"/>
                  <a:t>x</a:t>
                </a:r>
                <a:r>
                  <a:rPr lang="en-US" sz="2000" dirty="0"/>
                  <a:t>) = </a:t>
                </a:r>
                <a:r>
                  <a:rPr lang="en-US" sz="2000" i="1" dirty="0"/>
                  <a:t>5x</a:t>
                </a:r>
                <a:r>
                  <a:rPr lang="en-US" sz="2000" i="1" baseline="30000" dirty="0"/>
                  <a:t>2</a:t>
                </a:r>
                <a:r>
                  <a:rPr lang="en-US" sz="2000" baseline="30000" dirty="0"/>
                  <a:t> </a:t>
                </a:r>
                <a:r>
                  <a:rPr lang="en-US" sz="2000" dirty="0"/>
                  <a:t>+ </a:t>
                </a:r>
                <a:r>
                  <a:rPr lang="en-US" sz="2000" i="1" dirty="0"/>
                  <a:t>4x + 11</a:t>
                </a:r>
              </a:p>
              <a:p>
                <a:pPr marL="457200" indent="-457200">
                  <a:lnSpc>
                    <a:spcPct val="100000"/>
                  </a:lnSpc>
                  <a:buNone/>
                  <a:defRPr/>
                </a:pPr>
                <a:r>
                  <a:rPr lang="en-US" sz="2000" i="1" baseline="30000" dirty="0"/>
                  <a:t>         </a:t>
                </a:r>
                <a:r>
                  <a:rPr lang="en-US" sz="2000" i="1" dirty="0"/>
                  <a:t>x = 3</a:t>
                </a:r>
                <a:endParaRPr lang="en-US" sz="2000" dirty="0"/>
              </a:p>
              <a:p>
                <a:pPr marL="457200" indent="-457200">
                  <a:lnSpc>
                    <a:spcPct val="100000"/>
                  </a:lnSpc>
                  <a:defRPr/>
                </a:pPr>
                <a:r>
                  <a:rPr lang="en-US" sz="2000" i="1" dirty="0"/>
                  <a:t>p</a:t>
                </a:r>
                <a:r>
                  <a:rPr lang="en-US" sz="2000" dirty="0"/>
                  <a:t> = 0</a:t>
                </a:r>
              </a:p>
              <a:p>
                <a:pPr marL="457200" indent="-457200">
                  <a:lnSpc>
                    <a:spcPct val="100000"/>
                  </a:lnSpc>
                  <a:defRPr/>
                </a:pPr>
                <a:r>
                  <a:rPr lang="en-US" sz="2000" i="1" dirty="0" err="1"/>
                  <a:t>i</a:t>
                </a:r>
                <a:r>
                  <a:rPr lang="en-US" sz="2000" dirty="0"/>
                  <a:t> = 2</a:t>
                </a:r>
              </a:p>
              <a:p>
                <a:pPr marL="0" indent="0">
                  <a:lnSpc>
                    <a:spcPct val="100000"/>
                  </a:lnSpc>
                  <a:buNone/>
                  <a:defRPr/>
                </a:pPr>
                <a:r>
                  <a:rPr lang="en-US" sz="2000" dirty="0"/>
                  <a:t>     </a:t>
                </a:r>
                <a:r>
                  <a:rPr lang="en-US" sz="2000" i="1" dirty="0"/>
                  <a:t>power</a:t>
                </a:r>
                <a:r>
                  <a:rPr lang="en-US" sz="2000" dirty="0"/>
                  <a:t> = 1</a:t>
                </a:r>
                <a:r>
                  <a:rPr lang="en-US" sz="2000" dirty="0">
                    <a:ea typeface="Cambria Math" panose="02040503050406030204" pitchFamily="18" charset="0"/>
                  </a:rPr>
                  <a:t> </a:t>
                </a:r>
                <a14:m>
                  <m:oMath xmlns:m="http://schemas.openxmlformats.org/officeDocument/2006/math">
                    <m:r>
                      <a:rPr lang="en-US" sz="2000" i="1">
                        <a:latin typeface="Cambria Math" panose="02040503050406030204" pitchFamily="18" charset="0"/>
                        <a:ea typeface="Cambria Math" panose="02040503050406030204" pitchFamily="18" charset="0"/>
                      </a:rPr>
                      <m:t>∗ </m:t>
                    </m:r>
                  </m:oMath>
                </a14:m>
                <a:r>
                  <a:rPr lang="en-US" sz="2000" dirty="0"/>
                  <a:t>3</a:t>
                </a:r>
                <a:r>
                  <a:rPr lang="en-US" sz="2000" dirty="0">
                    <a:ea typeface="Cambria Math" panose="02040503050406030204" pitchFamily="18" charset="0"/>
                  </a:rPr>
                  <a:t> </a:t>
                </a:r>
                <a14:m>
                  <m:oMath xmlns:m="http://schemas.openxmlformats.org/officeDocument/2006/math">
                    <m:r>
                      <a:rPr lang="en-US" sz="2000" i="1">
                        <a:latin typeface="Cambria Math" panose="02040503050406030204" pitchFamily="18" charset="0"/>
                        <a:ea typeface="Cambria Math" panose="02040503050406030204" pitchFamily="18" charset="0"/>
                      </a:rPr>
                      <m:t>∗ </m:t>
                    </m:r>
                  </m:oMath>
                </a14:m>
                <a:r>
                  <a:rPr lang="en-US" sz="2000" dirty="0"/>
                  <a:t>3 = 9, </a:t>
                </a:r>
                <a:r>
                  <a:rPr lang="en-US" sz="2000" i="1" dirty="0"/>
                  <a:t>p</a:t>
                </a:r>
                <a:r>
                  <a:rPr lang="en-US" sz="2000" dirty="0"/>
                  <a:t> = 0 + 5 </a:t>
                </a:r>
                <a14:m>
                  <m:oMath xmlns:m="http://schemas.openxmlformats.org/officeDocument/2006/math">
                    <m:r>
                      <a:rPr lang="en-US" sz="2000" i="1" smtClean="0">
                        <a:latin typeface="Cambria Math" panose="02040503050406030204" pitchFamily="18" charset="0"/>
                        <a:ea typeface="Cambria Math" panose="02040503050406030204" pitchFamily="18" charset="0"/>
                      </a:rPr>
                      <m:t>∗</m:t>
                    </m:r>
                  </m:oMath>
                </a14:m>
                <a:r>
                  <a:rPr lang="en-US" sz="2000" dirty="0"/>
                  <a:t> 9 = 45</a:t>
                </a:r>
              </a:p>
              <a:p>
                <a:pPr marL="457200" indent="-457200">
                  <a:lnSpc>
                    <a:spcPct val="100000"/>
                  </a:lnSpc>
                  <a:defRPr/>
                </a:pPr>
                <a:r>
                  <a:rPr lang="en-US" sz="2000" i="1" dirty="0" err="1"/>
                  <a:t>i</a:t>
                </a:r>
                <a:r>
                  <a:rPr lang="en-US" sz="2000" i="1" dirty="0"/>
                  <a:t> </a:t>
                </a:r>
                <a:r>
                  <a:rPr lang="en-US" sz="2000" dirty="0"/>
                  <a:t>= 1</a:t>
                </a:r>
              </a:p>
              <a:p>
                <a:pPr marL="0" indent="0">
                  <a:lnSpc>
                    <a:spcPct val="100000"/>
                  </a:lnSpc>
                  <a:buNone/>
                  <a:defRPr/>
                </a:pPr>
                <a:r>
                  <a:rPr lang="en-US" sz="2000" i="1" dirty="0"/>
                  <a:t>     power</a:t>
                </a:r>
                <a:r>
                  <a:rPr lang="en-US" sz="2000" dirty="0"/>
                  <a:t> = 1</a:t>
                </a:r>
                <a:r>
                  <a:rPr lang="en-US" sz="2000" dirty="0">
                    <a:ea typeface="Cambria Math" panose="02040503050406030204" pitchFamily="18" charset="0"/>
                  </a:rPr>
                  <a:t> </a:t>
                </a:r>
                <a14:m>
                  <m:oMath xmlns:m="http://schemas.openxmlformats.org/officeDocument/2006/math">
                    <m:r>
                      <a:rPr lang="en-US" sz="2000" i="1">
                        <a:latin typeface="Cambria Math" panose="02040503050406030204" pitchFamily="18" charset="0"/>
                        <a:ea typeface="Cambria Math" panose="02040503050406030204" pitchFamily="18" charset="0"/>
                      </a:rPr>
                      <m:t>∗ </m:t>
                    </m:r>
                  </m:oMath>
                </a14:m>
                <a:r>
                  <a:rPr lang="en-US" sz="2000" dirty="0"/>
                  <a:t>3, </a:t>
                </a:r>
                <a:r>
                  <a:rPr lang="en-US" sz="2000" i="1" dirty="0"/>
                  <a:t>p</a:t>
                </a:r>
                <a:r>
                  <a:rPr lang="en-US" sz="2000" dirty="0"/>
                  <a:t> = 45 + 4 </a:t>
                </a:r>
                <a14:m>
                  <m:oMath xmlns:m="http://schemas.openxmlformats.org/officeDocument/2006/math">
                    <m:r>
                      <a:rPr lang="en-US" sz="2000" i="1">
                        <a:latin typeface="Cambria Math" panose="02040503050406030204" pitchFamily="18" charset="0"/>
                        <a:ea typeface="Cambria Math" panose="02040503050406030204" pitchFamily="18" charset="0"/>
                      </a:rPr>
                      <m:t>∗</m:t>
                    </m:r>
                  </m:oMath>
                </a14:m>
                <a:r>
                  <a:rPr lang="en-US" sz="2000" dirty="0"/>
                  <a:t> 3 = 57</a:t>
                </a:r>
              </a:p>
              <a:p>
                <a:pPr>
                  <a:lnSpc>
                    <a:spcPct val="100000"/>
                  </a:lnSpc>
                  <a:defRPr/>
                </a:pPr>
                <a:r>
                  <a:rPr lang="en-US" sz="2000" dirty="0"/>
                  <a:t>    </a:t>
                </a:r>
                <a:r>
                  <a:rPr lang="en-US" sz="2000" i="1" dirty="0" err="1"/>
                  <a:t>i</a:t>
                </a:r>
                <a:r>
                  <a:rPr lang="en-US" sz="2000" dirty="0"/>
                  <a:t> = 0</a:t>
                </a:r>
              </a:p>
              <a:p>
                <a:pPr marL="0" indent="0">
                  <a:lnSpc>
                    <a:spcPct val="100000"/>
                  </a:lnSpc>
                  <a:buNone/>
                  <a:defRPr/>
                </a:pPr>
                <a:r>
                  <a:rPr lang="en-US" sz="2000" i="1" dirty="0"/>
                  <a:t>     power</a:t>
                </a:r>
                <a:r>
                  <a:rPr lang="en-US" sz="2000" dirty="0"/>
                  <a:t> = 1, </a:t>
                </a:r>
                <a:r>
                  <a:rPr lang="en-US" sz="2000" i="1" dirty="0"/>
                  <a:t>p</a:t>
                </a:r>
                <a:r>
                  <a:rPr lang="en-US" sz="2000" dirty="0"/>
                  <a:t> = 57 + 11 </a:t>
                </a:r>
                <a14:m>
                  <m:oMath xmlns:m="http://schemas.openxmlformats.org/officeDocument/2006/math">
                    <m:r>
                      <a:rPr lang="en-US" sz="2000" i="1">
                        <a:latin typeface="Cambria Math" panose="02040503050406030204" pitchFamily="18" charset="0"/>
                        <a:ea typeface="Cambria Math" panose="02040503050406030204" pitchFamily="18" charset="0"/>
                      </a:rPr>
                      <m:t>∗</m:t>
                    </m:r>
                  </m:oMath>
                </a14:m>
                <a:r>
                  <a:rPr lang="en-US" sz="2000" dirty="0"/>
                  <a:t> 1 = 68</a:t>
                </a:r>
              </a:p>
            </p:txBody>
          </p:sp>
        </mc:Choice>
        <mc:Fallback xmlns="">
          <p:sp>
            <p:nvSpPr>
              <p:cNvPr id="5" name="Rectangle 3">
                <a:extLst>
                  <a:ext uri="{FF2B5EF4-FFF2-40B4-BE49-F238E27FC236}">
                    <a16:creationId xmlns:a16="http://schemas.microsoft.com/office/drawing/2014/main" id="{7F746276-D2C2-472C-97D2-C1D2947C2A3E}"/>
                  </a:ext>
                </a:extLst>
              </p:cNvPr>
              <p:cNvSpPr txBox="1">
                <a:spLocks noRot="1" noChangeAspect="1" noMove="1" noResize="1" noEditPoints="1" noAdjustHandles="1" noChangeArrowheads="1" noChangeShapeType="1" noTextEdit="1"/>
              </p:cNvSpPr>
              <p:nvPr/>
            </p:nvSpPr>
            <p:spPr>
              <a:xfrm>
                <a:off x="6814492" y="1124744"/>
                <a:ext cx="4896544" cy="4824537"/>
              </a:xfrm>
              <a:prstGeom prst="rect">
                <a:avLst/>
              </a:prstGeom>
              <a:blipFill>
                <a:blip r:embed="rId5"/>
                <a:stretch>
                  <a:fillRect l="-1118" t="-1135" b="-631"/>
                </a:stretch>
              </a:blipFill>
              <a:ln>
                <a:solidFill>
                  <a:schemeClr val="tx1"/>
                </a:solidFill>
              </a:ln>
            </p:spPr>
            <p:txBody>
              <a:bodyPr/>
              <a:lstStyle/>
              <a:p>
                <a:r>
                  <a:rPr lang="en-CA">
                    <a:noFill/>
                  </a:rPr>
                  <a:t> </a:t>
                </a:r>
              </a:p>
            </p:txBody>
          </p:sp>
        </mc:Fallback>
      </mc:AlternateContent>
      <p:sp>
        <p:nvSpPr>
          <p:cNvPr id="2" name="Oval 1">
            <a:extLst>
              <a:ext uri="{FF2B5EF4-FFF2-40B4-BE49-F238E27FC236}">
                <a16:creationId xmlns:a16="http://schemas.microsoft.com/office/drawing/2014/main" id="{30CC82A5-5758-40EA-B94C-9F6C713D771B}"/>
              </a:ext>
            </a:extLst>
          </p:cNvPr>
          <p:cNvSpPr/>
          <p:nvPr/>
        </p:nvSpPr>
        <p:spPr>
          <a:xfrm>
            <a:off x="7102524" y="3429000"/>
            <a:ext cx="2448272" cy="576064"/>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7" name="Oval 6">
            <a:extLst>
              <a:ext uri="{FF2B5EF4-FFF2-40B4-BE49-F238E27FC236}">
                <a16:creationId xmlns:a16="http://schemas.microsoft.com/office/drawing/2014/main" id="{7353E5DE-68FA-4645-A4A1-78CF009807F7}"/>
              </a:ext>
            </a:extLst>
          </p:cNvPr>
          <p:cNvSpPr/>
          <p:nvPr/>
        </p:nvSpPr>
        <p:spPr>
          <a:xfrm>
            <a:off x="7102524" y="4401108"/>
            <a:ext cx="1656184" cy="576064"/>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pic>
        <p:nvPicPr>
          <p:cNvPr id="3" name="Audio 2">
            <a:hlinkClick r:id="" action="ppaction://media"/>
            <a:extLst>
              <a:ext uri="{FF2B5EF4-FFF2-40B4-BE49-F238E27FC236}">
                <a16:creationId xmlns:a16="http://schemas.microsoft.com/office/drawing/2014/main" id="{E9A356A8-3547-8343-8020-AA81BDFF1C6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894977255"/>
      </p:ext>
    </p:extLst>
  </p:cSld>
  <p:clrMapOvr>
    <a:masterClrMapping/>
  </p:clrMapOvr>
  <mc:AlternateContent xmlns:mc="http://schemas.openxmlformats.org/markup-compatibility/2006" xmlns:p14="http://schemas.microsoft.com/office/powerpoint/2010/main">
    <mc:Choice Requires="p14">
      <p:transition spd="med" p14:dur="700" advTm="64187">
        <p:fade/>
      </p:transition>
    </mc:Choice>
    <mc:Fallback xmlns="">
      <p:transition spd="med" advTm="641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ChangeArrowheads="1"/>
          </p:cNvSpPr>
          <p:nvPr>
            <p:ph type="title"/>
          </p:nvPr>
        </p:nvSpPr>
        <p:spPr>
          <a:xfrm>
            <a:off x="1053852" y="260648"/>
            <a:ext cx="9144001" cy="771872"/>
          </a:xfrm>
        </p:spPr>
        <p:txBody>
          <a:bodyPr/>
          <a:lstStyle/>
          <a:p>
            <a:pPr>
              <a:defRPr/>
            </a:pPr>
            <a:r>
              <a:rPr lang="en-US" dirty="0"/>
              <a:t>Polynomial Evaluation: Improvement</a:t>
            </a:r>
          </a:p>
        </p:txBody>
      </p:sp>
      <p:sp>
        <p:nvSpPr>
          <p:cNvPr id="241667" name="Rectangle 3"/>
          <p:cNvSpPr>
            <a:spLocks noGrp="1" noChangeArrowheads="1"/>
          </p:cNvSpPr>
          <p:nvPr>
            <p:ph type="body" idx="1"/>
          </p:nvPr>
        </p:nvSpPr>
        <p:spPr>
          <a:xfrm>
            <a:off x="909837" y="1340768"/>
            <a:ext cx="5832648" cy="5112568"/>
          </a:xfrm>
        </p:spPr>
        <p:txBody>
          <a:bodyPr>
            <a:normAutofit fontScale="92500" lnSpcReduction="20000"/>
          </a:bodyPr>
          <a:lstStyle/>
          <a:p>
            <a:pPr>
              <a:lnSpc>
                <a:spcPct val="120000"/>
              </a:lnSpc>
              <a:buFont typeface="Monotype Sorts" pitchFamily="2" charset="2"/>
              <a:buNone/>
              <a:defRPr/>
            </a:pPr>
            <a:r>
              <a:rPr lang="en-US" sz="2600" dirty="0"/>
              <a:t>We can do better by evaluating from right to left:</a:t>
            </a:r>
          </a:p>
          <a:p>
            <a:pPr>
              <a:buFont typeface="Monotype Sorts" pitchFamily="2" charset="2"/>
              <a:buNone/>
              <a:defRPr/>
            </a:pPr>
            <a:r>
              <a:rPr lang="en-US" sz="2600" i="1" dirty="0"/>
              <a:t>         p</a:t>
            </a:r>
            <a:r>
              <a:rPr lang="en-US" sz="2600" dirty="0"/>
              <a:t>(</a:t>
            </a:r>
            <a:r>
              <a:rPr lang="en-US" sz="2600" i="1" dirty="0"/>
              <a:t>x</a:t>
            </a:r>
            <a:r>
              <a:rPr lang="en-US" sz="2600" dirty="0"/>
              <a:t>) = </a:t>
            </a:r>
            <a:r>
              <a:rPr lang="en-US" sz="2600" i="1" dirty="0" err="1"/>
              <a:t>a</a:t>
            </a:r>
            <a:r>
              <a:rPr lang="en-US" sz="2600" i="1" baseline="-25000" dirty="0" err="1"/>
              <a:t>n</a:t>
            </a:r>
            <a:r>
              <a:rPr lang="en-US" sz="2600" i="1" dirty="0" err="1"/>
              <a:t>x</a:t>
            </a:r>
            <a:r>
              <a:rPr lang="en-US" sz="2600" i="1" baseline="30000" dirty="0" err="1"/>
              <a:t>n</a:t>
            </a:r>
            <a:r>
              <a:rPr lang="en-US" sz="2600" baseline="30000" dirty="0"/>
              <a:t> </a:t>
            </a:r>
            <a:r>
              <a:rPr lang="en-US" sz="2600" dirty="0"/>
              <a:t>+ </a:t>
            </a:r>
            <a:r>
              <a:rPr lang="en-US" sz="2600" i="1" dirty="0"/>
              <a:t>a</a:t>
            </a:r>
            <a:r>
              <a:rPr lang="en-US" sz="2600" i="1" baseline="-25000" dirty="0"/>
              <a:t>n</a:t>
            </a:r>
            <a:r>
              <a:rPr lang="en-US" sz="2600" baseline="-25000" dirty="0"/>
              <a:t>-1</a:t>
            </a:r>
            <a:r>
              <a:rPr lang="en-US" sz="2600" i="1" dirty="0"/>
              <a:t>x</a:t>
            </a:r>
            <a:r>
              <a:rPr lang="en-US" sz="2600" i="1" baseline="30000" dirty="0"/>
              <a:t>n</a:t>
            </a:r>
            <a:r>
              <a:rPr lang="en-US" sz="2600" baseline="30000" dirty="0"/>
              <a:t>-1 </a:t>
            </a:r>
            <a:r>
              <a:rPr lang="en-US" sz="2600" dirty="0"/>
              <a:t>+… +</a:t>
            </a:r>
            <a:r>
              <a:rPr lang="en-US" sz="2600" i="1" dirty="0"/>
              <a:t> a</a:t>
            </a:r>
            <a:r>
              <a:rPr lang="en-US" sz="2600" baseline="-25000" dirty="0"/>
              <a:t>1</a:t>
            </a:r>
            <a:r>
              <a:rPr lang="en-US" sz="2600" i="1" dirty="0"/>
              <a:t>x</a:t>
            </a:r>
            <a:r>
              <a:rPr lang="en-US" sz="2600" baseline="30000" dirty="0"/>
              <a:t>1 </a:t>
            </a:r>
            <a:r>
              <a:rPr lang="en-US" sz="2600" dirty="0"/>
              <a:t>+ </a:t>
            </a:r>
            <a:r>
              <a:rPr lang="en-US" sz="2600" i="1" dirty="0"/>
              <a:t>a</a:t>
            </a:r>
            <a:r>
              <a:rPr lang="en-US" sz="2600" baseline="-25000" dirty="0"/>
              <a:t>0</a:t>
            </a:r>
            <a:endParaRPr lang="en-US" sz="2600" u="sng" dirty="0"/>
          </a:p>
          <a:p>
            <a:pPr>
              <a:buFont typeface="Monotype Sorts" pitchFamily="2" charset="2"/>
              <a:buNone/>
              <a:defRPr/>
            </a:pPr>
            <a:r>
              <a:rPr lang="en-US" sz="2600" dirty="0"/>
              <a:t>Better brute-force algorithm </a:t>
            </a:r>
          </a:p>
          <a:p>
            <a:pPr>
              <a:defRPr/>
            </a:pPr>
            <a:endParaRPr lang="en-US" dirty="0"/>
          </a:p>
          <a:p>
            <a:pPr>
              <a:defRPr/>
            </a:pPr>
            <a:endParaRPr lang="en-US" dirty="0"/>
          </a:p>
          <a:p>
            <a:pPr>
              <a:defRPr/>
            </a:pPr>
            <a:endParaRPr lang="en-US" dirty="0"/>
          </a:p>
          <a:p>
            <a:pPr>
              <a:defRPr/>
            </a:pPr>
            <a:endParaRPr lang="en-US" dirty="0"/>
          </a:p>
          <a:p>
            <a:pPr>
              <a:defRPr/>
            </a:pPr>
            <a:endParaRPr lang="en-US" dirty="0"/>
          </a:p>
          <a:p>
            <a:pPr>
              <a:defRPr/>
            </a:pPr>
            <a:endParaRPr lang="en-US" dirty="0"/>
          </a:p>
          <a:p>
            <a:pPr>
              <a:buFont typeface="Monotype Sorts" pitchFamily="2" charset="2"/>
              <a:buNone/>
              <a:defRPr/>
            </a:pPr>
            <a:r>
              <a:rPr lang="en-US" sz="2600" dirty="0"/>
              <a:t>Efficiency: ?</a:t>
            </a:r>
          </a:p>
        </p:txBody>
      </p:sp>
      <p:sp>
        <p:nvSpPr>
          <p:cNvPr id="241668" name="Text Box 4"/>
          <p:cNvSpPr txBox="1">
            <a:spLocks noChangeArrowheads="1"/>
          </p:cNvSpPr>
          <p:nvPr/>
        </p:nvSpPr>
        <p:spPr bwMode="auto">
          <a:xfrm>
            <a:off x="1516591" y="3444837"/>
            <a:ext cx="3960440" cy="2308324"/>
          </a:xfrm>
          <a:prstGeom prst="rect">
            <a:avLst/>
          </a:prstGeom>
          <a:noFill/>
          <a:ln w="12700">
            <a:noFill/>
            <a:miter lim="800000"/>
            <a:headEnd type="none" w="sm" len="sm"/>
            <a:tailEnd type="none" w="sm" len="sm"/>
          </a:ln>
          <a:effectLst/>
        </p:spPr>
        <p:txBody>
          <a:bodyPr wrap="square">
            <a:spAutoFit/>
          </a:bodyPr>
          <a:lstStyle/>
          <a:p>
            <a:pPr algn="l">
              <a:defRPr/>
            </a:pPr>
            <a:r>
              <a:rPr kumimoji="1" lang="en-US" sz="2400" i="1" dirty="0">
                <a:solidFill>
                  <a:srgbClr val="FFFF99"/>
                </a:solidFill>
                <a:effectLst>
                  <a:outerShdw blurRad="38100" dist="38100" dir="2700000" algn="tl">
                    <a:srgbClr val="000000"/>
                  </a:outerShdw>
                </a:effectLst>
              </a:rPr>
              <a:t>p</a:t>
            </a:r>
            <a:r>
              <a:rPr kumimoji="1" lang="en-US" sz="2400" dirty="0">
                <a:solidFill>
                  <a:srgbClr val="FFFF99"/>
                </a:solidFill>
                <a:effectLst>
                  <a:outerShdw blurRad="38100" dist="38100" dir="2700000" algn="tl">
                    <a:srgbClr val="000000"/>
                  </a:outerShdw>
                </a:effectLst>
              </a:rPr>
              <a:t> </a:t>
            </a:r>
            <a:r>
              <a:rPr kumimoji="1" lang="en-US" sz="2400" dirty="0">
                <a:solidFill>
                  <a:srgbClr val="FFFF99"/>
                </a:solidFill>
                <a:effectLst>
                  <a:outerShdw blurRad="38100" dist="38100" dir="2700000" algn="tl">
                    <a:srgbClr val="000000"/>
                  </a:outerShdw>
                </a:effectLst>
                <a:sym typeface="Symbol" pitchFamily="84" charset="2"/>
              </a:rPr>
              <a:t></a:t>
            </a:r>
            <a:r>
              <a:rPr kumimoji="1" lang="en-US" sz="2400" dirty="0">
                <a:solidFill>
                  <a:srgbClr val="FFFF99"/>
                </a:solidFill>
                <a:effectLst>
                  <a:outerShdw blurRad="38100" dist="38100" dir="2700000" algn="tl">
                    <a:srgbClr val="000000"/>
                  </a:outerShdw>
                </a:effectLst>
              </a:rPr>
              <a:t> </a:t>
            </a:r>
            <a:r>
              <a:rPr kumimoji="1" lang="en-US" sz="2400" i="1" dirty="0">
                <a:solidFill>
                  <a:srgbClr val="FFFF99"/>
                </a:solidFill>
                <a:effectLst>
                  <a:outerShdw blurRad="38100" dist="38100" dir="2700000" algn="tl">
                    <a:srgbClr val="000000"/>
                  </a:outerShdw>
                </a:effectLst>
              </a:rPr>
              <a:t>a</a:t>
            </a:r>
            <a:r>
              <a:rPr kumimoji="1" lang="en-US" sz="2400" dirty="0">
                <a:solidFill>
                  <a:srgbClr val="FFFF99"/>
                </a:solidFill>
                <a:effectLst>
                  <a:outerShdw blurRad="38100" dist="38100" dir="2700000" algn="tl">
                    <a:srgbClr val="000000"/>
                  </a:outerShdw>
                </a:effectLst>
              </a:rPr>
              <a:t>[0]</a:t>
            </a:r>
          </a:p>
          <a:p>
            <a:pPr algn="l">
              <a:defRPr/>
            </a:pPr>
            <a:r>
              <a:rPr kumimoji="1" lang="en-US" sz="2400" i="1" dirty="0">
                <a:solidFill>
                  <a:srgbClr val="FFFF99"/>
                </a:solidFill>
                <a:effectLst>
                  <a:outerShdw blurRad="38100" dist="38100" dir="2700000" algn="tl">
                    <a:srgbClr val="000000"/>
                  </a:outerShdw>
                </a:effectLst>
              </a:rPr>
              <a:t>power</a:t>
            </a:r>
            <a:r>
              <a:rPr kumimoji="1" lang="en-US" sz="2400" dirty="0">
                <a:solidFill>
                  <a:srgbClr val="FFFF99"/>
                </a:solidFill>
                <a:effectLst>
                  <a:outerShdw blurRad="38100" dist="38100" dir="2700000" algn="tl">
                    <a:srgbClr val="000000"/>
                  </a:outerShdw>
                </a:effectLst>
              </a:rPr>
              <a:t> </a:t>
            </a:r>
            <a:r>
              <a:rPr kumimoji="1" lang="en-US" sz="2400" dirty="0">
                <a:solidFill>
                  <a:srgbClr val="FFFF99"/>
                </a:solidFill>
                <a:effectLst>
                  <a:outerShdw blurRad="38100" dist="38100" dir="2700000" algn="tl">
                    <a:srgbClr val="000000"/>
                  </a:outerShdw>
                </a:effectLst>
                <a:sym typeface="Symbol" pitchFamily="84" charset="2"/>
              </a:rPr>
              <a:t></a:t>
            </a:r>
            <a:r>
              <a:rPr kumimoji="1" lang="en-US" sz="2400" dirty="0">
                <a:solidFill>
                  <a:srgbClr val="FFFF99"/>
                </a:solidFill>
                <a:effectLst>
                  <a:outerShdw blurRad="38100" dist="38100" dir="2700000" algn="tl">
                    <a:srgbClr val="000000"/>
                  </a:outerShdw>
                </a:effectLst>
              </a:rPr>
              <a:t> 1</a:t>
            </a:r>
          </a:p>
          <a:p>
            <a:pPr algn="l">
              <a:defRPr/>
            </a:pPr>
            <a:r>
              <a:rPr kumimoji="1" lang="en-US" sz="2400" b="1" dirty="0">
                <a:solidFill>
                  <a:srgbClr val="FFFF99"/>
                </a:solidFill>
                <a:effectLst>
                  <a:outerShdw blurRad="38100" dist="38100" dir="2700000" algn="tl">
                    <a:srgbClr val="000000"/>
                  </a:outerShdw>
                </a:effectLst>
              </a:rPr>
              <a:t>for</a:t>
            </a:r>
            <a:r>
              <a:rPr kumimoji="1" lang="en-US" sz="2400" dirty="0">
                <a:solidFill>
                  <a:srgbClr val="FFFF99"/>
                </a:solidFill>
                <a:effectLst>
                  <a:outerShdw blurRad="38100" dist="38100" dir="2700000" algn="tl">
                    <a:srgbClr val="000000"/>
                  </a:outerShdw>
                </a:effectLst>
              </a:rPr>
              <a:t> </a:t>
            </a:r>
            <a:r>
              <a:rPr kumimoji="1" lang="en-US" sz="2400" i="1" dirty="0" err="1">
                <a:solidFill>
                  <a:srgbClr val="FFFF99"/>
                </a:solidFill>
                <a:effectLst>
                  <a:outerShdw blurRad="38100" dist="38100" dir="2700000" algn="tl">
                    <a:srgbClr val="000000"/>
                  </a:outerShdw>
                </a:effectLst>
              </a:rPr>
              <a:t>i</a:t>
            </a:r>
            <a:r>
              <a:rPr kumimoji="1" lang="en-US" sz="2400" dirty="0">
                <a:solidFill>
                  <a:srgbClr val="FFFF99"/>
                </a:solidFill>
                <a:effectLst>
                  <a:outerShdw blurRad="38100" dist="38100" dir="2700000" algn="tl">
                    <a:srgbClr val="000000"/>
                  </a:outerShdw>
                </a:effectLst>
              </a:rPr>
              <a:t> </a:t>
            </a:r>
            <a:r>
              <a:rPr kumimoji="1" lang="en-US" sz="2400" dirty="0">
                <a:solidFill>
                  <a:srgbClr val="FFFF99"/>
                </a:solidFill>
                <a:effectLst>
                  <a:outerShdw blurRad="38100" dist="38100" dir="2700000" algn="tl">
                    <a:srgbClr val="000000"/>
                  </a:outerShdw>
                </a:effectLst>
                <a:sym typeface="Symbol" pitchFamily="84" charset="2"/>
              </a:rPr>
              <a:t></a:t>
            </a:r>
            <a:r>
              <a:rPr kumimoji="1" lang="en-US" sz="2400" dirty="0">
                <a:solidFill>
                  <a:srgbClr val="FFFF99"/>
                </a:solidFill>
                <a:effectLst>
                  <a:outerShdw blurRad="38100" dist="38100" dir="2700000" algn="tl">
                    <a:srgbClr val="000000"/>
                  </a:outerShdw>
                </a:effectLst>
              </a:rPr>
              <a:t> 1 </a:t>
            </a:r>
            <a:r>
              <a:rPr kumimoji="1" lang="en-US" sz="2400" b="1" dirty="0">
                <a:solidFill>
                  <a:srgbClr val="FFFF99"/>
                </a:solidFill>
                <a:effectLst>
                  <a:outerShdw blurRad="38100" dist="38100" dir="2700000" algn="tl">
                    <a:srgbClr val="000000"/>
                  </a:outerShdw>
                </a:effectLst>
              </a:rPr>
              <a:t>to</a:t>
            </a:r>
            <a:r>
              <a:rPr kumimoji="1" lang="en-US" sz="2400" dirty="0">
                <a:solidFill>
                  <a:srgbClr val="FFFF99"/>
                </a:solidFill>
                <a:effectLst>
                  <a:outerShdw blurRad="38100" dist="38100" dir="2700000" algn="tl">
                    <a:srgbClr val="000000"/>
                  </a:outerShdw>
                </a:effectLst>
              </a:rPr>
              <a:t> </a:t>
            </a:r>
            <a:r>
              <a:rPr kumimoji="1" lang="en-US" sz="2400" i="1" dirty="0">
                <a:solidFill>
                  <a:srgbClr val="FFFF99"/>
                </a:solidFill>
                <a:effectLst>
                  <a:outerShdw blurRad="38100" dist="38100" dir="2700000" algn="tl">
                    <a:srgbClr val="000000"/>
                  </a:outerShdw>
                </a:effectLst>
              </a:rPr>
              <a:t>n</a:t>
            </a:r>
            <a:r>
              <a:rPr kumimoji="1" lang="en-US" sz="2400" dirty="0">
                <a:solidFill>
                  <a:srgbClr val="FFFF99"/>
                </a:solidFill>
                <a:effectLst>
                  <a:outerShdw blurRad="38100" dist="38100" dir="2700000" algn="tl">
                    <a:srgbClr val="000000"/>
                  </a:outerShdw>
                </a:effectLst>
              </a:rPr>
              <a:t> </a:t>
            </a:r>
            <a:r>
              <a:rPr kumimoji="1" lang="en-US" sz="2400" b="1" dirty="0">
                <a:solidFill>
                  <a:srgbClr val="FFFF99"/>
                </a:solidFill>
                <a:effectLst>
                  <a:outerShdw blurRad="38100" dist="38100" dir="2700000" algn="tl">
                    <a:srgbClr val="000000"/>
                  </a:outerShdw>
                </a:effectLst>
              </a:rPr>
              <a:t>do</a:t>
            </a:r>
          </a:p>
          <a:p>
            <a:pPr marL="228600" lvl="2">
              <a:defRPr/>
            </a:pPr>
            <a:r>
              <a:rPr kumimoji="1" lang="en-US" sz="2400" dirty="0">
                <a:solidFill>
                  <a:srgbClr val="FFFF99"/>
                </a:solidFill>
                <a:effectLst>
                  <a:outerShdw blurRad="38100" dist="38100" dir="2700000" algn="tl">
                    <a:srgbClr val="000000"/>
                  </a:outerShdw>
                </a:effectLst>
              </a:rPr>
              <a:t>    </a:t>
            </a:r>
            <a:r>
              <a:rPr kumimoji="1" lang="en-US" sz="2400" i="1" dirty="0">
                <a:solidFill>
                  <a:srgbClr val="FFFF99"/>
                </a:solidFill>
                <a:effectLst>
                  <a:outerShdw blurRad="38100" dist="38100" dir="2700000" algn="tl">
                    <a:srgbClr val="000000"/>
                  </a:outerShdw>
                </a:effectLst>
              </a:rPr>
              <a:t>power</a:t>
            </a:r>
            <a:r>
              <a:rPr kumimoji="1" lang="en-US" sz="2400" dirty="0">
                <a:solidFill>
                  <a:srgbClr val="FFFF99"/>
                </a:solidFill>
                <a:effectLst>
                  <a:outerShdw blurRad="38100" dist="38100" dir="2700000" algn="tl">
                    <a:srgbClr val="000000"/>
                  </a:outerShdw>
                </a:effectLst>
              </a:rPr>
              <a:t> </a:t>
            </a:r>
            <a:r>
              <a:rPr kumimoji="1" lang="en-US" sz="2400" dirty="0">
                <a:solidFill>
                  <a:srgbClr val="FFFF99"/>
                </a:solidFill>
                <a:effectLst>
                  <a:outerShdw blurRad="38100" dist="38100" dir="2700000" algn="tl">
                    <a:srgbClr val="000000"/>
                  </a:outerShdw>
                </a:effectLst>
                <a:sym typeface="Symbol" pitchFamily="84" charset="2"/>
              </a:rPr>
              <a:t></a:t>
            </a:r>
            <a:r>
              <a:rPr kumimoji="1" lang="en-US" sz="2400" dirty="0">
                <a:solidFill>
                  <a:srgbClr val="FFFF99"/>
                </a:solidFill>
                <a:effectLst>
                  <a:outerShdw blurRad="38100" dist="38100" dir="2700000" algn="tl">
                    <a:srgbClr val="000000"/>
                  </a:outerShdw>
                </a:effectLst>
              </a:rPr>
              <a:t> </a:t>
            </a:r>
            <a:r>
              <a:rPr kumimoji="1" lang="en-US" sz="2400" i="1" dirty="0">
                <a:solidFill>
                  <a:srgbClr val="FFFF99"/>
                </a:solidFill>
                <a:effectLst>
                  <a:outerShdw blurRad="38100" dist="38100" dir="2700000" algn="tl">
                    <a:srgbClr val="000000"/>
                  </a:outerShdw>
                </a:effectLst>
              </a:rPr>
              <a:t>power</a:t>
            </a:r>
            <a:r>
              <a:rPr kumimoji="1" lang="en-US" sz="2400" dirty="0">
                <a:solidFill>
                  <a:srgbClr val="FFFF99"/>
                </a:solidFill>
                <a:effectLst>
                  <a:outerShdw blurRad="38100" dist="38100" dir="2700000" algn="tl">
                    <a:srgbClr val="000000"/>
                  </a:outerShdw>
                </a:effectLst>
              </a:rPr>
              <a:t> </a:t>
            </a:r>
            <a:r>
              <a:rPr kumimoji="1" lang="en-US" sz="2400" dirty="0">
                <a:solidFill>
                  <a:srgbClr val="FFFF99"/>
                </a:solidFill>
                <a:effectLst>
                  <a:outerShdw blurRad="38100" dist="38100" dir="2700000" algn="tl">
                    <a:srgbClr val="000000"/>
                  </a:outerShdw>
                </a:effectLst>
                <a:sym typeface="Symbol" pitchFamily="84" charset="2"/>
              </a:rPr>
              <a:t></a:t>
            </a:r>
            <a:r>
              <a:rPr kumimoji="1" lang="en-US" sz="2400" i="1" dirty="0">
                <a:solidFill>
                  <a:srgbClr val="FFFF99"/>
                </a:solidFill>
                <a:effectLst>
                  <a:outerShdw blurRad="38100" dist="38100" dir="2700000" algn="tl">
                    <a:srgbClr val="000000"/>
                  </a:outerShdw>
                </a:effectLst>
              </a:rPr>
              <a:t> x</a:t>
            </a:r>
          </a:p>
          <a:p>
            <a:pPr marL="114300" lvl="1">
              <a:defRPr/>
            </a:pPr>
            <a:r>
              <a:rPr kumimoji="1" lang="en-US" sz="2400" dirty="0">
                <a:solidFill>
                  <a:srgbClr val="FFFF99"/>
                </a:solidFill>
                <a:effectLst>
                  <a:outerShdw blurRad="38100" dist="38100" dir="2700000" algn="tl">
                    <a:srgbClr val="000000"/>
                  </a:outerShdw>
                </a:effectLst>
              </a:rPr>
              <a:t>      </a:t>
            </a:r>
            <a:r>
              <a:rPr kumimoji="1" lang="en-US" sz="2400" i="1" dirty="0">
                <a:solidFill>
                  <a:srgbClr val="FFFF99"/>
                </a:solidFill>
                <a:effectLst>
                  <a:outerShdw blurRad="38100" dist="38100" dir="2700000" algn="tl">
                    <a:srgbClr val="000000"/>
                  </a:outerShdw>
                </a:effectLst>
              </a:rPr>
              <a:t>p</a:t>
            </a:r>
            <a:r>
              <a:rPr kumimoji="1" lang="en-US" sz="2400" dirty="0">
                <a:solidFill>
                  <a:srgbClr val="FFFF99"/>
                </a:solidFill>
                <a:effectLst>
                  <a:outerShdw blurRad="38100" dist="38100" dir="2700000" algn="tl">
                    <a:srgbClr val="000000"/>
                  </a:outerShdw>
                </a:effectLst>
              </a:rPr>
              <a:t> </a:t>
            </a:r>
            <a:r>
              <a:rPr kumimoji="1" lang="en-US" sz="2400" dirty="0">
                <a:solidFill>
                  <a:srgbClr val="FFFF99"/>
                </a:solidFill>
                <a:effectLst>
                  <a:outerShdw blurRad="38100" dist="38100" dir="2700000" algn="tl">
                    <a:srgbClr val="000000"/>
                  </a:outerShdw>
                </a:effectLst>
                <a:sym typeface="Symbol" pitchFamily="84" charset="2"/>
              </a:rPr>
              <a:t></a:t>
            </a:r>
            <a:r>
              <a:rPr kumimoji="1" lang="en-US" sz="2400" i="1" dirty="0">
                <a:solidFill>
                  <a:srgbClr val="FFFF99"/>
                </a:solidFill>
                <a:effectLst>
                  <a:outerShdw blurRad="38100" dist="38100" dir="2700000" algn="tl">
                    <a:srgbClr val="000000"/>
                  </a:outerShdw>
                </a:effectLst>
              </a:rPr>
              <a:t> p</a:t>
            </a:r>
            <a:r>
              <a:rPr kumimoji="1" lang="en-US" sz="2400" dirty="0">
                <a:solidFill>
                  <a:srgbClr val="FFFF99"/>
                </a:solidFill>
                <a:effectLst>
                  <a:outerShdw blurRad="38100" dist="38100" dir="2700000" algn="tl">
                    <a:srgbClr val="000000"/>
                  </a:outerShdw>
                </a:effectLst>
              </a:rPr>
              <a:t> + </a:t>
            </a:r>
            <a:r>
              <a:rPr kumimoji="1" lang="en-US" sz="2400" i="1" dirty="0">
                <a:solidFill>
                  <a:srgbClr val="FFFF99"/>
                </a:solidFill>
                <a:effectLst>
                  <a:outerShdw blurRad="38100" dist="38100" dir="2700000" algn="tl">
                    <a:srgbClr val="000000"/>
                  </a:outerShdw>
                </a:effectLst>
              </a:rPr>
              <a:t>a</a:t>
            </a:r>
            <a:r>
              <a:rPr kumimoji="1" lang="en-US" sz="2400" dirty="0">
                <a:solidFill>
                  <a:srgbClr val="FFFF99"/>
                </a:solidFill>
                <a:effectLst>
                  <a:outerShdw blurRad="38100" dist="38100" dir="2700000" algn="tl">
                    <a:srgbClr val="000000"/>
                  </a:outerShdw>
                </a:effectLst>
              </a:rPr>
              <a:t>[</a:t>
            </a:r>
            <a:r>
              <a:rPr kumimoji="1" lang="en-US" sz="2400" i="1" dirty="0" err="1">
                <a:solidFill>
                  <a:srgbClr val="FFFF99"/>
                </a:solidFill>
                <a:effectLst>
                  <a:outerShdw blurRad="38100" dist="38100" dir="2700000" algn="tl">
                    <a:srgbClr val="000000"/>
                  </a:outerShdw>
                </a:effectLst>
              </a:rPr>
              <a:t>i</a:t>
            </a:r>
            <a:r>
              <a:rPr kumimoji="1" lang="en-US" sz="2400" dirty="0">
                <a:solidFill>
                  <a:srgbClr val="FFFF99"/>
                </a:solidFill>
                <a:effectLst>
                  <a:outerShdw blurRad="38100" dist="38100" dir="2700000" algn="tl">
                    <a:srgbClr val="000000"/>
                  </a:outerShdw>
                </a:effectLst>
              </a:rPr>
              <a:t>] </a:t>
            </a:r>
            <a:r>
              <a:rPr kumimoji="1" lang="en-US" sz="2400" dirty="0">
                <a:solidFill>
                  <a:srgbClr val="FFFF99"/>
                </a:solidFill>
                <a:effectLst>
                  <a:outerShdw blurRad="38100" dist="38100" dir="2700000" algn="tl">
                    <a:srgbClr val="000000"/>
                  </a:outerShdw>
                </a:effectLst>
                <a:sym typeface="Symbol" pitchFamily="84" charset="2"/>
              </a:rPr>
              <a:t></a:t>
            </a:r>
            <a:r>
              <a:rPr kumimoji="1" lang="en-US" sz="2400" dirty="0">
                <a:solidFill>
                  <a:srgbClr val="FFFF99"/>
                </a:solidFill>
                <a:effectLst>
                  <a:outerShdw blurRad="38100" dist="38100" dir="2700000" algn="tl">
                    <a:srgbClr val="000000"/>
                  </a:outerShdw>
                </a:effectLst>
              </a:rPr>
              <a:t> </a:t>
            </a:r>
            <a:r>
              <a:rPr kumimoji="1" lang="en-US" sz="2400" i="1" dirty="0">
                <a:solidFill>
                  <a:srgbClr val="FFFF99"/>
                </a:solidFill>
                <a:effectLst>
                  <a:outerShdw blurRad="38100" dist="38100" dir="2700000" algn="tl">
                    <a:srgbClr val="000000"/>
                  </a:outerShdw>
                </a:effectLst>
              </a:rPr>
              <a:t>power</a:t>
            </a:r>
          </a:p>
          <a:p>
            <a:pPr indent="-342900">
              <a:defRPr/>
            </a:pPr>
            <a:r>
              <a:rPr kumimoji="1" lang="en-US" sz="2400" b="1" dirty="0">
                <a:solidFill>
                  <a:srgbClr val="FFFF99"/>
                </a:solidFill>
                <a:effectLst>
                  <a:outerShdw blurRad="38100" dist="38100" dir="2700000" algn="tl">
                    <a:srgbClr val="000000"/>
                  </a:outerShdw>
                </a:effectLst>
              </a:rPr>
              <a:t>return</a:t>
            </a:r>
            <a:r>
              <a:rPr kumimoji="1" lang="en-US" sz="2400" dirty="0">
                <a:solidFill>
                  <a:srgbClr val="FFFF99"/>
                </a:solidFill>
                <a:effectLst>
                  <a:outerShdw blurRad="38100" dist="38100" dir="2700000" algn="tl">
                    <a:srgbClr val="000000"/>
                  </a:outerShdw>
                </a:effectLst>
              </a:rPr>
              <a:t> </a:t>
            </a:r>
            <a:r>
              <a:rPr kumimoji="1" lang="en-US" sz="2400" i="1" dirty="0">
                <a:solidFill>
                  <a:srgbClr val="FFFF99"/>
                </a:solidFill>
                <a:effectLst>
                  <a:outerShdw blurRad="38100" dist="38100" dir="2700000" algn="tl">
                    <a:srgbClr val="000000"/>
                  </a:outerShdw>
                </a:effectLst>
              </a:rPr>
              <a:t>p</a:t>
            </a:r>
          </a:p>
        </p:txBody>
      </p:sp>
      <mc:AlternateContent xmlns:mc="http://schemas.openxmlformats.org/markup-compatibility/2006" xmlns:a14="http://schemas.microsoft.com/office/drawing/2010/main">
        <mc:Choice Requires="a14">
          <p:sp>
            <p:nvSpPr>
              <p:cNvPr id="5" name="Rectangle 3">
                <a:extLst>
                  <a:ext uri="{FF2B5EF4-FFF2-40B4-BE49-F238E27FC236}">
                    <a16:creationId xmlns:a16="http://schemas.microsoft.com/office/drawing/2014/main" id="{4BF0AC4F-4DE4-4E13-A2A2-34A5AB42E624}"/>
                  </a:ext>
                </a:extLst>
              </p:cNvPr>
              <p:cNvSpPr txBox="1">
                <a:spLocks noChangeArrowheads="1"/>
              </p:cNvSpPr>
              <p:nvPr/>
            </p:nvSpPr>
            <p:spPr>
              <a:xfrm>
                <a:off x="6958508" y="1412776"/>
                <a:ext cx="4752528" cy="5040560"/>
              </a:xfrm>
              <a:prstGeom prst="rect">
                <a:avLst/>
              </a:prstGeom>
              <a:ln>
                <a:solidFill>
                  <a:schemeClr val="tx1"/>
                </a:solidFill>
              </a:ln>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marL="457200" indent="-457200">
                  <a:lnSpc>
                    <a:spcPct val="100000"/>
                  </a:lnSpc>
                  <a:buFont typeface="Arial" pitchFamily="34" charset="0"/>
                  <a:buNone/>
                  <a:defRPr/>
                </a:pPr>
                <a:r>
                  <a:rPr lang="en-US" sz="2000" dirty="0"/>
                  <a:t>Example:</a:t>
                </a:r>
              </a:p>
              <a:p>
                <a:pPr marL="457200" indent="-457200">
                  <a:lnSpc>
                    <a:spcPct val="100000"/>
                  </a:lnSpc>
                  <a:buFont typeface="Arial" pitchFamily="34" charset="0"/>
                  <a:buNone/>
                  <a:defRPr/>
                </a:pPr>
                <a:r>
                  <a:rPr lang="en-US" sz="2000" dirty="0"/>
                  <a:t>      </a:t>
                </a:r>
                <a:r>
                  <a:rPr lang="en-US" sz="2000" i="1" dirty="0"/>
                  <a:t>p</a:t>
                </a:r>
                <a:r>
                  <a:rPr lang="en-US" sz="2000" dirty="0"/>
                  <a:t>(</a:t>
                </a:r>
                <a:r>
                  <a:rPr lang="en-US" sz="2000" i="1" dirty="0"/>
                  <a:t>x</a:t>
                </a:r>
                <a:r>
                  <a:rPr lang="en-US" sz="2000" dirty="0"/>
                  <a:t>) = </a:t>
                </a:r>
                <a:r>
                  <a:rPr lang="en-US" sz="2000" i="1" dirty="0"/>
                  <a:t>5x</a:t>
                </a:r>
                <a:r>
                  <a:rPr lang="en-US" sz="2000" i="1" baseline="30000" dirty="0"/>
                  <a:t>2</a:t>
                </a:r>
                <a:r>
                  <a:rPr lang="en-US" sz="2000" baseline="30000" dirty="0"/>
                  <a:t> </a:t>
                </a:r>
                <a:r>
                  <a:rPr lang="en-US" sz="2000" dirty="0"/>
                  <a:t>+ </a:t>
                </a:r>
                <a:r>
                  <a:rPr lang="en-US" sz="2000" i="1" dirty="0"/>
                  <a:t>4x + 11</a:t>
                </a:r>
              </a:p>
              <a:p>
                <a:pPr marL="457200" indent="-457200">
                  <a:lnSpc>
                    <a:spcPct val="100000"/>
                  </a:lnSpc>
                  <a:buNone/>
                  <a:defRPr/>
                </a:pPr>
                <a:r>
                  <a:rPr lang="en-US" sz="2000" i="1" baseline="30000" dirty="0"/>
                  <a:t>             </a:t>
                </a:r>
                <a:r>
                  <a:rPr lang="en-US" sz="2000" i="1" dirty="0"/>
                  <a:t>x = 3</a:t>
                </a:r>
                <a:endParaRPr lang="en-US" sz="2000" dirty="0"/>
              </a:p>
              <a:p>
                <a:pPr marL="457200" indent="-457200">
                  <a:lnSpc>
                    <a:spcPct val="100000"/>
                  </a:lnSpc>
                  <a:defRPr/>
                </a:pPr>
                <a:r>
                  <a:rPr lang="en-US" sz="2000" i="1" dirty="0"/>
                  <a:t>p</a:t>
                </a:r>
                <a:r>
                  <a:rPr lang="en-US" sz="2000" dirty="0"/>
                  <a:t> = 11, </a:t>
                </a:r>
                <a:r>
                  <a:rPr lang="en-US" sz="2000" i="1" dirty="0"/>
                  <a:t>power</a:t>
                </a:r>
                <a:r>
                  <a:rPr lang="en-US" sz="2000" dirty="0"/>
                  <a:t> = 1</a:t>
                </a:r>
              </a:p>
              <a:p>
                <a:pPr marL="457200" indent="-457200">
                  <a:lnSpc>
                    <a:spcPct val="100000"/>
                  </a:lnSpc>
                  <a:defRPr/>
                </a:pPr>
                <a:r>
                  <a:rPr lang="en-US" sz="2000" i="1" dirty="0" err="1"/>
                  <a:t>i</a:t>
                </a:r>
                <a:r>
                  <a:rPr lang="en-US" sz="2000" dirty="0"/>
                  <a:t> = 1</a:t>
                </a:r>
              </a:p>
              <a:p>
                <a:pPr marL="0" indent="0">
                  <a:lnSpc>
                    <a:spcPct val="100000"/>
                  </a:lnSpc>
                  <a:buNone/>
                  <a:defRPr/>
                </a:pPr>
                <a:r>
                  <a:rPr lang="en-US" sz="2000" dirty="0"/>
                  <a:t>     </a:t>
                </a:r>
                <a:r>
                  <a:rPr lang="en-US" sz="2000" i="1" dirty="0"/>
                  <a:t>power</a:t>
                </a:r>
                <a:r>
                  <a:rPr lang="en-US" sz="2000" dirty="0"/>
                  <a:t> = 1 </a:t>
                </a:r>
                <a14:m>
                  <m:oMath xmlns:m="http://schemas.openxmlformats.org/officeDocument/2006/math">
                    <m:r>
                      <a:rPr lang="en-US" sz="2000" i="1">
                        <a:latin typeface="Cambria Math" panose="02040503050406030204" pitchFamily="18" charset="0"/>
                        <a:ea typeface="Cambria Math" panose="02040503050406030204" pitchFamily="18" charset="0"/>
                      </a:rPr>
                      <m:t>∗</m:t>
                    </m:r>
                  </m:oMath>
                </a14:m>
                <a:r>
                  <a:rPr lang="en-US" sz="2000" dirty="0"/>
                  <a:t> 3 = 3, </a:t>
                </a:r>
                <a:r>
                  <a:rPr lang="en-US" sz="2000" i="1" dirty="0"/>
                  <a:t>p</a:t>
                </a:r>
                <a:r>
                  <a:rPr lang="en-US" sz="2000" dirty="0"/>
                  <a:t> = 11 + 4 </a:t>
                </a:r>
                <a14:m>
                  <m:oMath xmlns:m="http://schemas.openxmlformats.org/officeDocument/2006/math">
                    <m:r>
                      <a:rPr lang="en-US" sz="2000" i="1" smtClean="0">
                        <a:latin typeface="Cambria Math" panose="02040503050406030204" pitchFamily="18" charset="0"/>
                        <a:ea typeface="Cambria Math" panose="02040503050406030204" pitchFamily="18" charset="0"/>
                      </a:rPr>
                      <m:t>∗</m:t>
                    </m:r>
                  </m:oMath>
                </a14:m>
                <a:r>
                  <a:rPr lang="en-US" sz="2000" dirty="0"/>
                  <a:t> 3 = 23</a:t>
                </a:r>
              </a:p>
              <a:p>
                <a:pPr marL="457200" indent="-457200">
                  <a:lnSpc>
                    <a:spcPct val="100000"/>
                  </a:lnSpc>
                  <a:defRPr/>
                </a:pPr>
                <a:r>
                  <a:rPr lang="en-US" sz="2000" i="1" dirty="0" err="1"/>
                  <a:t>i</a:t>
                </a:r>
                <a:r>
                  <a:rPr lang="en-US" sz="2000" i="1" dirty="0"/>
                  <a:t> </a:t>
                </a:r>
                <a:r>
                  <a:rPr lang="en-US" sz="2000" dirty="0"/>
                  <a:t>= 2</a:t>
                </a:r>
              </a:p>
              <a:p>
                <a:pPr marL="0" indent="0">
                  <a:lnSpc>
                    <a:spcPct val="100000"/>
                  </a:lnSpc>
                  <a:buNone/>
                  <a:defRPr/>
                </a:pPr>
                <a:r>
                  <a:rPr lang="en-US" sz="2000" i="1" dirty="0"/>
                  <a:t>     power</a:t>
                </a:r>
                <a:r>
                  <a:rPr lang="en-US" sz="2000" dirty="0"/>
                  <a:t> = 3 </a:t>
                </a:r>
                <a14:m>
                  <m:oMath xmlns:m="http://schemas.openxmlformats.org/officeDocument/2006/math">
                    <m:r>
                      <a:rPr lang="en-US" sz="2000" i="1">
                        <a:latin typeface="Cambria Math" panose="02040503050406030204" pitchFamily="18" charset="0"/>
                        <a:ea typeface="Cambria Math" panose="02040503050406030204" pitchFamily="18" charset="0"/>
                      </a:rPr>
                      <m:t>∗</m:t>
                    </m:r>
                  </m:oMath>
                </a14:m>
                <a:r>
                  <a:rPr lang="en-US" sz="2000" dirty="0"/>
                  <a:t> 3 = 9, </a:t>
                </a:r>
                <a:r>
                  <a:rPr lang="en-US" sz="2000" i="1" dirty="0"/>
                  <a:t>p</a:t>
                </a:r>
                <a:r>
                  <a:rPr lang="en-US" sz="2000" dirty="0"/>
                  <a:t> = 23 + 5 </a:t>
                </a:r>
                <a14:m>
                  <m:oMath xmlns:m="http://schemas.openxmlformats.org/officeDocument/2006/math">
                    <m:r>
                      <a:rPr lang="en-US" sz="2000" i="1">
                        <a:latin typeface="Cambria Math" panose="02040503050406030204" pitchFamily="18" charset="0"/>
                        <a:ea typeface="Cambria Math" panose="02040503050406030204" pitchFamily="18" charset="0"/>
                      </a:rPr>
                      <m:t>∗</m:t>
                    </m:r>
                  </m:oMath>
                </a14:m>
                <a:r>
                  <a:rPr lang="en-US" sz="2000" dirty="0"/>
                  <a:t> 9 = 68</a:t>
                </a:r>
              </a:p>
            </p:txBody>
          </p:sp>
        </mc:Choice>
        <mc:Fallback xmlns="">
          <p:sp>
            <p:nvSpPr>
              <p:cNvPr id="5" name="Rectangle 3">
                <a:extLst>
                  <a:ext uri="{FF2B5EF4-FFF2-40B4-BE49-F238E27FC236}">
                    <a16:creationId xmlns:a16="http://schemas.microsoft.com/office/drawing/2014/main" id="{4BF0AC4F-4DE4-4E13-A2A2-34A5AB42E624}"/>
                  </a:ext>
                </a:extLst>
              </p:cNvPr>
              <p:cNvSpPr txBox="1">
                <a:spLocks noRot="1" noChangeAspect="1" noMove="1" noResize="1" noEditPoints="1" noAdjustHandles="1" noChangeArrowheads="1" noChangeShapeType="1" noTextEdit="1"/>
              </p:cNvSpPr>
              <p:nvPr/>
            </p:nvSpPr>
            <p:spPr>
              <a:xfrm>
                <a:off x="6958508" y="1412776"/>
                <a:ext cx="4752528" cy="5040560"/>
              </a:xfrm>
              <a:prstGeom prst="rect">
                <a:avLst/>
              </a:prstGeom>
              <a:blipFill>
                <a:blip r:embed="rId5"/>
                <a:stretch>
                  <a:fillRect l="-1151" t="-483" r="-895"/>
                </a:stretch>
              </a:blipFill>
              <a:ln>
                <a:solidFill>
                  <a:schemeClr val="tx1"/>
                </a:solidFill>
              </a:ln>
            </p:spPr>
            <p:txBody>
              <a:bodyPr/>
              <a:lstStyle/>
              <a:p>
                <a:r>
                  <a:rPr lang="en-CA">
                    <a:noFill/>
                  </a:rPr>
                  <a:t> </a:t>
                </a:r>
              </a:p>
            </p:txBody>
          </p:sp>
        </mc:Fallback>
      </mc:AlternateContent>
      <p:pic>
        <p:nvPicPr>
          <p:cNvPr id="4" name="Audio 3">
            <a:hlinkClick r:id="" action="ppaction://media"/>
            <a:extLst>
              <a:ext uri="{FF2B5EF4-FFF2-40B4-BE49-F238E27FC236}">
                <a16:creationId xmlns:a16="http://schemas.microsoft.com/office/drawing/2014/main" id="{1FCCE96D-89C1-3B43-8A93-8AAE229312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cxnSp>
        <p:nvCxnSpPr>
          <p:cNvPr id="7" name="Straight Arrow Connector 6">
            <a:extLst>
              <a:ext uri="{FF2B5EF4-FFF2-40B4-BE49-F238E27FC236}">
                <a16:creationId xmlns:a16="http://schemas.microsoft.com/office/drawing/2014/main" id="{2A5707A2-A183-2541-8F00-E85452046CA5}"/>
              </a:ext>
            </a:extLst>
          </p:cNvPr>
          <p:cNvCxnSpPr>
            <a:cxnSpLocks/>
          </p:cNvCxnSpPr>
          <p:nvPr/>
        </p:nvCxnSpPr>
        <p:spPr>
          <a:xfrm flipH="1">
            <a:off x="8542684" y="4437112"/>
            <a:ext cx="648072" cy="72008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556BD6A-AC9E-E54C-B79E-0100B85DF0BD}"/>
              </a:ext>
            </a:extLst>
          </p:cNvPr>
          <p:cNvCxnSpPr>
            <a:cxnSpLocks/>
          </p:cNvCxnSpPr>
          <p:nvPr/>
        </p:nvCxnSpPr>
        <p:spPr>
          <a:xfrm flipH="1">
            <a:off x="8617575" y="3350913"/>
            <a:ext cx="648072" cy="72008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advTm="72006">
        <p:fade/>
      </p:transition>
    </mc:Choice>
    <mc:Fallback xmlns="">
      <p:transition spd="med" advTm="720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2"/>
          <p:cNvSpPr>
            <a:spLocks noGrp="1" noChangeArrowheads="1"/>
          </p:cNvSpPr>
          <p:nvPr>
            <p:ph type="title"/>
          </p:nvPr>
        </p:nvSpPr>
        <p:spPr>
          <a:xfrm>
            <a:off x="1015735" y="342899"/>
            <a:ext cx="8031005" cy="685800"/>
          </a:xfrm>
        </p:spPr>
        <p:txBody>
          <a:bodyPr/>
          <a:lstStyle/>
          <a:p>
            <a:pPr>
              <a:defRPr/>
            </a:pPr>
            <a:r>
              <a:rPr lang="en-US" dirty="0"/>
              <a:t>Closest-Pair Problem</a:t>
            </a:r>
          </a:p>
        </p:txBody>
      </p:sp>
      <p:sp>
        <p:nvSpPr>
          <p:cNvPr id="273411" name="Rectangle 3"/>
          <p:cNvSpPr>
            <a:spLocks noGrp="1" noChangeArrowheads="1"/>
          </p:cNvSpPr>
          <p:nvPr>
            <p:ph type="body" sz="half" idx="1"/>
          </p:nvPr>
        </p:nvSpPr>
        <p:spPr>
          <a:xfrm>
            <a:off x="873832" y="1412775"/>
            <a:ext cx="5580620" cy="5256585"/>
          </a:xfrm>
        </p:spPr>
        <p:txBody>
          <a:bodyPr>
            <a:normAutofit/>
          </a:bodyPr>
          <a:lstStyle/>
          <a:p>
            <a:pPr>
              <a:buFont typeface="Monotype Sorts" pitchFamily="2" charset="2"/>
              <a:buNone/>
              <a:defRPr/>
            </a:pPr>
            <a:r>
              <a:rPr lang="en-US" dirty="0"/>
              <a:t>Find the two closest points in a set of </a:t>
            </a:r>
            <a:r>
              <a:rPr lang="en-US" i="1" dirty="0"/>
              <a:t>n</a:t>
            </a:r>
            <a:r>
              <a:rPr lang="en-US" dirty="0"/>
              <a:t> points (in the two-dimensional Cartesian plane).</a:t>
            </a:r>
          </a:p>
          <a:p>
            <a:pPr>
              <a:buFont typeface="Monotype Sorts" pitchFamily="2" charset="2"/>
              <a:buNone/>
              <a:defRPr/>
            </a:pPr>
            <a:r>
              <a:rPr lang="en-US" u="sng" dirty="0"/>
              <a:t>Brute-force algorithm</a:t>
            </a:r>
          </a:p>
          <a:p>
            <a:pPr>
              <a:buFont typeface="Monotype Sorts" pitchFamily="2" charset="2"/>
              <a:buNone/>
              <a:defRPr/>
            </a:pPr>
            <a:r>
              <a:rPr lang="en-US" dirty="0"/>
              <a:t>    Compute the distance between every pair of distinct points, and return the indexes of the points for which the distance is the smallest.</a:t>
            </a:r>
          </a:p>
          <a:p>
            <a:pPr>
              <a:buFont typeface="Monotype Sorts" pitchFamily="2" charset="2"/>
              <a:buNone/>
              <a:defRPr/>
            </a:pPr>
            <a:r>
              <a:rPr lang="en-US" dirty="0"/>
              <a:t>Example:</a:t>
            </a:r>
          </a:p>
          <a:p>
            <a:pPr>
              <a:buFont typeface="Monotype Sorts" pitchFamily="2" charset="2"/>
              <a:buNone/>
              <a:defRPr/>
            </a:pPr>
            <a:r>
              <a:rPr lang="en-US" dirty="0"/>
              <a:t>Calculate d(p1,p2), d(p1,p3), d(p1,p4), d(p2,p3), d(p2,p4), d(p3,p4) to find the smallest.</a:t>
            </a:r>
          </a:p>
        </p:txBody>
      </p:sp>
      <p:sp>
        <p:nvSpPr>
          <p:cNvPr id="2" name="Oval 1">
            <a:extLst>
              <a:ext uri="{FF2B5EF4-FFF2-40B4-BE49-F238E27FC236}">
                <a16:creationId xmlns:a16="http://schemas.microsoft.com/office/drawing/2014/main" id="{421DAAF2-32DC-4ED9-9ABC-CA9EF900AFC4}"/>
              </a:ext>
            </a:extLst>
          </p:cNvPr>
          <p:cNvSpPr/>
          <p:nvPr/>
        </p:nvSpPr>
        <p:spPr>
          <a:xfrm>
            <a:off x="7678588" y="2420888"/>
            <a:ext cx="144016" cy="144016"/>
          </a:xfrm>
          <a:prstGeom prst="ellipse">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5" name="Oval 4">
            <a:extLst>
              <a:ext uri="{FF2B5EF4-FFF2-40B4-BE49-F238E27FC236}">
                <a16:creationId xmlns:a16="http://schemas.microsoft.com/office/drawing/2014/main" id="{252C7579-4EC8-48FC-ABD6-30A4D75054D4}"/>
              </a:ext>
            </a:extLst>
          </p:cNvPr>
          <p:cNvSpPr/>
          <p:nvPr/>
        </p:nvSpPr>
        <p:spPr>
          <a:xfrm>
            <a:off x="9910836" y="3284984"/>
            <a:ext cx="144016" cy="144016"/>
          </a:xfrm>
          <a:prstGeom prst="ellipse">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6" name="Oval 5">
            <a:extLst>
              <a:ext uri="{FF2B5EF4-FFF2-40B4-BE49-F238E27FC236}">
                <a16:creationId xmlns:a16="http://schemas.microsoft.com/office/drawing/2014/main" id="{381B1C1F-0A37-45B4-9101-584050F2ECF2}"/>
              </a:ext>
            </a:extLst>
          </p:cNvPr>
          <p:cNvSpPr/>
          <p:nvPr/>
        </p:nvSpPr>
        <p:spPr>
          <a:xfrm>
            <a:off x="8110636" y="4221088"/>
            <a:ext cx="144016" cy="144016"/>
          </a:xfrm>
          <a:prstGeom prst="ellipse">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7" name="Oval 6">
            <a:extLst>
              <a:ext uri="{FF2B5EF4-FFF2-40B4-BE49-F238E27FC236}">
                <a16:creationId xmlns:a16="http://schemas.microsoft.com/office/drawing/2014/main" id="{90A70361-35DD-403B-BFBF-BCE7833D513F}"/>
              </a:ext>
            </a:extLst>
          </p:cNvPr>
          <p:cNvSpPr/>
          <p:nvPr/>
        </p:nvSpPr>
        <p:spPr>
          <a:xfrm>
            <a:off x="9478788" y="4312241"/>
            <a:ext cx="144016" cy="144016"/>
          </a:xfrm>
          <a:prstGeom prst="ellipse">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3" name="TextBox 2">
            <a:extLst>
              <a:ext uri="{FF2B5EF4-FFF2-40B4-BE49-F238E27FC236}">
                <a16:creationId xmlns:a16="http://schemas.microsoft.com/office/drawing/2014/main" id="{1783926A-288D-41F9-8BB0-790DE80167CD}"/>
              </a:ext>
            </a:extLst>
          </p:cNvPr>
          <p:cNvSpPr txBox="1"/>
          <p:nvPr/>
        </p:nvSpPr>
        <p:spPr>
          <a:xfrm>
            <a:off x="7703640" y="1916832"/>
            <a:ext cx="441146" cy="369332"/>
          </a:xfrm>
          <a:prstGeom prst="rect">
            <a:avLst/>
          </a:prstGeom>
          <a:noFill/>
          <a:ln>
            <a:solidFill>
              <a:schemeClr val="bg2"/>
            </a:solidFill>
          </a:ln>
        </p:spPr>
        <p:txBody>
          <a:bodyPr wrap="none" rtlCol="0" anchor="ctr" anchorCtr="1">
            <a:spAutoFit/>
          </a:bodyPr>
          <a:lstStyle/>
          <a:p>
            <a:r>
              <a:rPr lang="en-CA" dirty="0"/>
              <a:t>p1</a:t>
            </a:r>
          </a:p>
        </p:txBody>
      </p:sp>
      <p:sp>
        <p:nvSpPr>
          <p:cNvPr id="9" name="TextBox 8">
            <a:extLst>
              <a:ext uri="{FF2B5EF4-FFF2-40B4-BE49-F238E27FC236}">
                <a16:creationId xmlns:a16="http://schemas.microsoft.com/office/drawing/2014/main" id="{1D52068A-8BD0-47D7-A813-1D60F1167845}"/>
              </a:ext>
            </a:extLst>
          </p:cNvPr>
          <p:cNvSpPr txBox="1"/>
          <p:nvPr/>
        </p:nvSpPr>
        <p:spPr>
          <a:xfrm>
            <a:off x="9976081" y="2708920"/>
            <a:ext cx="441146" cy="369332"/>
          </a:xfrm>
          <a:prstGeom prst="rect">
            <a:avLst/>
          </a:prstGeom>
          <a:noFill/>
          <a:ln>
            <a:solidFill>
              <a:schemeClr val="bg2"/>
            </a:solidFill>
          </a:ln>
        </p:spPr>
        <p:txBody>
          <a:bodyPr wrap="none" rtlCol="0" anchor="ctr" anchorCtr="1">
            <a:spAutoFit/>
          </a:bodyPr>
          <a:lstStyle/>
          <a:p>
            <a:r>
              <a:rPr lang="en-CA" dirty="0"/>
              <a:t>p2</a:t>
            </a:r>
          </a:p>
        </p:txBody>
      </p:sp>
      <p:sp>
        <p:nvSpPr>
          <p:cNvPr id="10" name="TextBox 9">
            <a:extLst>
              <a:ext uri="{FF2B5EF4-FFF2-40B4-BE49-F238E27FC236}">
                <a16:creationId xmlns:a16="http://schemas.microsoft.com/office/drawing/2014/main" id="{CF93EA6C-C95D-4E70-925A-BF3DD920B679}"/>
              </a:ext>
            </a:extLst>
          </p:cNvPr>
          <p:cNvSpPr txBox="1"/>
          <p:nvPr/>
        </p:nvSpPr>
        <p:spPr>
          <a:xfrm>
            <a:off x="9622804" y="4456257"/>
            <a:ext cx="441146" cy="369332"/>
          </a:xfrm>
          <a:prstGeom prst="rect">
            <a:avLst/>
          </a:prstGeom>
          <a:noFill/>
          <a:ln>
            <a:solidFill>
              <a:schemeClr val="bg2"/>
            </a:solidFill>
          </a:ln>
        </p:spPr>
        <p:txBody>
          <a:bodyPr wrap="none" rtlCol="0" anchor="ctr" anchorCtr="1">
            <a:spAutoFit/>
          </a:bodyPr>
          <a:lstStyle/>
          <a:p>
            <a:r>
              <a:rPr lang="en-CA" dirty="0"/>
              <a:t>p3</a:t>
            </a:r>
          </a:p>
        </p:txBody>
      </p:sp>
      <p:sp>
        <p:nvSpPr>
          <p:cNvPr id="11" name="TextBox 10">
            <a:extLst>
              <a:ext uri="{FF2B5EF4-FFF2-40B4-BE49-F238E27FC236}">
                <a16:creationId xmlns:a16="http://schemas.microsoft.com/office/drawing/2014/main" id="{51B1BEDA-2DF8-4BB8-8B98-A5435B9F013A}"/>
              </a:ext>
            </a:extLst>
          </p:cNvPr>
          <p:cNvSpPr txBox="1"/>
          <p:nvPr/>
        </p:nvSpPr>
        <p:spPr>
          <a:xfrm>
            <a:off x="7890063" y="4472025"/>
            <a:ext cx="441146" cy="369332"/>
          </a:xfrm>
          <a:prstGeom prst="rect">
            <a:avLst/>
          </a:prstGeom>
          <a:noFill/>
          <a:ln>
            <a:solidFill>
              <a:schemeClr val="bg2"/>
            </a:solidFill>
          </a:ln>
        </p:spPr>
        <p:txBody>
          <a:bodyPr wrap="none" rtlCol="0" anchor="ctr" anchorCtr="1">
            <a:spAutoFit/>
          </a:bodyPr>
          <a:lstStyle/>
          <a:p>
            <a:r>
              <a:rPr lang="en-CA" dirty="0"/>
              <a:t>p4</a:t>
            </a:r>
          </a:p>
        </p:txBody>
      </p:sp>
      <p:cxnSp>
        <p:nvCxnSpPr>
          <p:cNvPr id="8" name="Straight Connector 7">
            <a:extLst>
              <a:ext uri="{FF2B5EF4-FFF2-40B4-BE49-F238E27FC236}">
                <a16:creationId xmlns:a16="http://schemas.microsoft.com/office/drawing/2014/main" id="{EA10C6DF-ED80-4736-A2CC-2374A31716AA}"/>
              </a:ext>
            </a:extLst>
          </p:cNvPr>
          <p:cNvCxnSpPr>
            <a:cxnSpLocks/>
            <a:stCxn id="2" idx="6"/>
            <a:endCxn id="5" idx="2"/>
          </p:cNvCxnSpPr>
          <p:nvPr/>
        </p:nvCxnSpPr>
        <p:spPr>
          <a:xfrm>
            <a:off x="7822604" y="2492896"/>
            <a:ext cx="2088232" cy="86409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08CF6FF-F8B9-4E66-A21F-93BF679BB61E}"/>
              </a:ext>
            </a:extLst>
          </p:cNvPr>
          <p:cNvCxnSpPr>
            <a:cxnSpLocks/>
            <a:endCxn id="7" idx="0"/>
          </p:cNvCxnSpPr>
          <p:nvPr/>
        </p:nvCxnSpPr>
        <p:spPr>
          <a:xfrm flipH="1">
            <a:off x="9550796" y="3392996"/>
            <a:ext cx="432048" cy="9192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717128E-1D0D-477D-8C20-1D98A4DDF3B4}"/>
              </a:ext>
            </a:extLst>
          </p:cNvPr>
          <p:cNvCxnSpPr>
            <a:cxnSpLocks/>
            <a:endCxn id="6" idx="1"/>
          </p:cNvCxnSpPr>
          <p:nvPr/>
        </p:nvCxnSpPr>
        <p:spPr>
          <a:xfrm>
            <a:off x="7727802" y="2539823"/>
            <a:ext cx="403925" cy="17023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04E9DB2-D78B-4E6E-AF81-15155339B1B2}"/>
              </a:ext>
            </a:extLst>
          </p:cNvPr>
          <p:cNvCxnSpPr>
            <a:cxnSpLocks/>
            <a:endCxn id="7" idx="2"/>
          </p:cNvCxnSpPr>
          <p:nvPr/>
        </p:nvCxnSpPr>
        <p:spPr>
          <a:xfrm>
            <a:off x="8163366" y="4293096"/>
            <a:ext cx="1315422" cy="9115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7FFBF6C-F8F1-4F7F-ADA0-81F5122ECD33}"/>
              </a:ext>
            </a:extLst>
          </p:cNvPr>
          <p:cNvCxnSpPr>
            <a:cxnSpLocks/>
            <a:stCxn id="2" idx="5"/>
          </p:cNvCxnSpPr>
          <p:nvPr/>
        </p:nvCxnSpPr>
        <p:spPr>
          <a:xfrm>
            <a:off x="7801513" y="2543813"/>
            <a:ext cx="1749283" cy="1837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8A0614E-C8EC-4E5F-AE8C-50F7D227345D}"/>
              </a:ext>
            </a:extLst>
          </p:cNvPr>
          <p:cNvCxnSpPr>
            <a:cxnSpLocks/>
            <a:endCxn id="6" idx="7"/>
          </p:cNvCxnSpPr>
          <p:nvPr/>
        </p:nvCxnSpPr>
        <p:spPr>
          <a:xfrm flipH="1">
            <a:off x="8233561" y="3374208"/>
            <a:ext cx="1732742" cy="8679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CC81F02A-F7D2-4791-84CF-944CD12D365D}"/>
              </a:ext>
            </a:extLst>
          </p:cNvPr>
          <p:cNvSpPr/>
          <p:nvPr/>
        </p:nvSpPr>
        <p:spPr>
          <a:xfrm>
            <a:off x="7174532" y="1539941"/>
            <a:ext cx="3744416" cy="4536504"/>
          </a:xfrm>
          <a:prstGeom prst="rect">
            <a:avLst/>
          </a:prstGeom>
          <a:noFill/>
          <a:ln>
            <a:solidFill>
              <a:srgbClr val="92D05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pic>
        <p:nvPicPr>
          <p:cNvPr id="16" name="Audio 15">
            <a:hlinkClick r:id="" action="ppaction://media"/>
            <a:extLst>
              <a:ext uri="{FF2B5EF4-FFF2-40B4-BE49-F238E27FC236}">
                <a16:creationId xmlns:a16="http://schemas.microsoft.com/office/drawing/2014/main" id="{0097ADFB-902E-3245-AD29-C3CB64A1E9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42105">
        <p:fade/>
      </p:transition>
    </mc:Choice>
    <mc:Fallback xmlns="">
      <p:transition spd="med" advTm="421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Rectangle 2"/>
          <p:cNvSpPr>
            <a:spLocks noGrp="1" noChangeArrowheads="1"/>
          </p:cNvSpPr>
          <p:nvPr>
            <p:ph type="title"/>
          </p:nvPr>
        </p:nvSpPr>
        <p:spPr>
          <a:xfrm>
            <a:off x="1037084" y="126919"/>
            <a:ext cx="9449816" cy="766664"/>
          </a:xfrm>
        </p:spPr>
        <p:txBody>
          <a:bodyPr>
            <a:noAutofit/>
          </a:bodyPr>
          <a:lstStyle/>
          <a:p>
            <a:pPr>
              <a:defRPr/>
            </a:pPr>
            <a:r>
              <a:rPr lang="en-US" dirty="0"/>
              <a:t>Closest-Pair Brute-Force Algorithm (cont.)</a:t>
            </a:r>
          </a:p>
        </p:txBody>
      </p:sp>
      <p:pic>
        <p:nvPicPr>
          <p:cNvPr id="27651"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2412" y="1371600"/>
            <a:ext cx="91440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5460" name="Text Box 4"/>
          <p:cNvSpPr txBox="1">
            <a:spLocks noChangeArrowheads="1"/>
          </p:cNvSpPr>
          <p:nvPr/>
        </p:nvSpPr>
        <p:spPr bwMode="auto">
          <a:xfrm>
            <a:off x="1413892" y="5733256"/>
            <a:ext cx="8001000" cy="646331"/>
          </a:xfrm>
          <a:prstGeom prst="rect">
            <a:avLst/>
          </a:prstGeom>
          <a:noFill/>
          <a:ln w="9525">
            <a:noFill/>
            <a:miter lim="800000"/>
            <a:headEnd/>
            <a:tailEnd/>
          </a:ln>
          <a:effectLst/>
        </p:spPr>
        <p:txBody>
          <a:bodyPr>
            <a:spAutoFit/>
          </a:bodyPr>
          <a:lstStyle/>
          <a:p>
            <a:pPr algn="l">
              <a:defRPr/>
            </a:pPr>
            <a:r>
              <a:rPr lang="en-US" b="1" dirty="0">
                <a:solidFill>
                  <a:srgbClr val="FFFF99"/>
                </a:solidFill>
                <a:effectLst>
                  <a:outerShdw blurRad="38100" dist="38100" dir="2700000" algn="tl">
                    <a:srgbClr val="000000"/>
                  </a:outerShdw>
                </a:effectLst>
              </a:rPr>
              <a:t> Efficiency: ?</a:t>
            </a:r>
            <a:r>
              <a:rPr lang="en-US" b="1" dirty="0">
                <a:effectLst>
                  <a:outerShdw blurRad="38100" dist="38100" dir="2700000" algn="tl">
                    <a:srgbClr val="000000"/>
                  </a:outerShdw>
                </a:effectLst>
              </a:rPr>
              <a:t> </a:t>
            </a:r>
            <a:br>
              <a:rPr lang="en-US" dirty="0"/>
            </a:br>
            <a:endParaRPr lang="en-US" dirty="0"/>
          </a:p>
        </p:txBody>
      </p:sp>
      <p:pic>
        <p:nvPicPr>
          <p:cNvPr id="2" name="Audio 1">
            <a:hlinkClick r:id="" action="ppaction://media"/>
            <a:extLst>
              <a:ext uri="{FF2B5EF4-FFF2-40B4-BE49-F238E27FC236}">
                <a16:creationId xmlns:a16="http://schemas.microsoft.com/office/drawing/2014/main" id="{84974E74-E04A-3844-9766-26ADEDAE2A3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42023">
        <p:fade/>
      </p:transition>
    </mc:Choice>
    <mc:Fallback xmlns="">
      <p:transition spd="med" advTm="4202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6" name="Rectangle 2"/>
          <p:cNvSpPr>
            <a:spLocks noGrp="1" noChangeArrowheads="1"/>
          </p:cNvSpPr>
          <p:nvPr>
            <p:ph type="title"/>
          </p:nvPr>
        </p:nvSpPr>
        <p:spPr>
          <a:xfrm>
            <a:off x="1053852" y="322173"/>
            <a:ext cx="9155360" cy="533400"/>
          </a:xfrm>
        </p:spPr>
        <p:txBody>
          <a:bodyPr>
            <a:noAutofit/>
          </a:bodyPr>
          <a:lstStyle/>
          <a:p>
            <a:pPr>
              <a:defRPr/>
            </a:pPr>
            <a:r>
              <a:rPr lang="en-US" dirty="0"/>
              <a:t>Brute-Force Strengths and Weaknesses</a:t>
            </a:r>
          </a:p>
        </p:txBody>
      </p:sp>
      <p:sp>
        <p:nvSpPr>
          <p:cNvPr id="277507" name="Rectangle 3"/>
          <p:cNvSpPr>
            <a:spLocks noGrp="1" noChangeArrowheads="1"/>
          </p:cNvSpPr>
          <p:nvPr>
            <p:ph type="body" idx="1"/>
          </p:nvPr>
        </p:nvSpPr>
        <p:spPr>
          <a:xfrm>
            <a:off x="1053852" y="1124743"/>
            <a:ext cx="10297144" cy="5411083"/>
          </a:xfrm>
        </p:spPr>
        <p:txBody>
          <a:bodyPr>
            <a:normAutofit/>
          </a:bodyPr>
          <a:lstStyle/>
          <a:p>
            <a:pPr>
              <a:lnSpc>
                <a:spcPct val="110000"/>
              </a:lnSpc>
              <a:defRPr/>
            </a:pPr>
            <a:r>
              <a:rPr lang="en-US" u="sng" dirty="0"/>
              <a:t>Strengths</a:t>
            </a:r>
            <a:endParaRPr lang="en-US" dirty="0"/>
          </a:p>
          <a:p>
            <a:pPr lvl="1">
              <a:lnSpc>
                <a:spcPct val="110000"/>
              </a:lnSpc>
              <a:defRPr/>
            </a:pPr>
            <a:r>
              <a:rPr lang="en-US" sz="2400" dirty="0"/>
              <a:t>wide applicability</a:t>
            </a:r>
          </a:p>
          <a:p>
            <a:pPr lvl="1">
              <a:lnSpc>
                <a:spcPct val="110000"/>
              </a:lnSpc>
              <a:defRPr/>
            </a:pPr>
            <a:r>
              <a:rPr lang="en-US" sz="2400" dirty="0"/>
              <a:t>simplicity</a:t>
            </a:r>
          </a:p>
          <a:p>
            <a:pPr lvl="1">
              <a:lnSpc>
                <a:spcPct val="110000"/>
              </a:lnSpc>
              <a:defRPr/>
            </a:pPr>
            <a:r>
              <a:rPr lang="en-US" sz="2400" dirty="0"/>
              <a:t>yields reasonable algorithms for some important problems</a:t>
            </a:r>
            <a:br>
              <a:rPr lang="en-US" sz="2400" dirty="0"/>
            </a:br>
            <a:r>
              <a:rPr lang="en-US" sz="2400" dirty="0"/>
              <a:t>(e.g., matrix multiplication, sorting, searching, string matching) </a:t>
            </a:r>
            <a:br>
              <a:rPr lang="en-US" sz="2400" dirty="0"/>
            </a:br>
            <a:endParaRPr lang="en-US" sz="2400" dirty="0"/>
          </a:p>
          <a:p>
            <a:pPr>
              <a:lnSpc>
                <a:spcPct val="110000"/>
              </a:lnSpc>
              <a:defRPr/>
            </a:pPr>
            <a:r>
              <a:rPr lang="en-US" u="sng" dirty="0"/>
              <a:t>Weaknesses</a:t>
            </a:r>
            <a:endParaRPr lang="en-US" dirty="0"/>
          </a:p>
          <a:p>
            <a:pPr lvl="1">
              <a:lnSpc>
                <a:spcPct val="110000"/>
              </a:lnSpc>
              <a:defRPr/>
            </a:pPr>
            <a:r>
              <a:rPr lang="en-US" sz="2400" dirty="0"/>
              <a:t>rarely yields efficient algorithms </a:t>
            </a:r>
          </a:p>
          <a:p>
            <a:pPr lvl="1">
              <a:lnSpc>
                <a:spcPct val="110000"/>
              </a:lnSpc>
              <a:defRPr/>
            </a:pPr>
            <a:r>
              <a:rPr lang="en-US" sz="2400" dirty="0"/>
              <a:t>some brute-force algorithms are unacceptably slow </a:t>
            </a:r>
          </a:p>
          <a:p>
            <a:pPr lvl="1">
              <a:lnSpc>
                <a:spcPct val="110000"/>
              </a:lnSpc>
              <a:defRPr/>
            </a:pPr>
            <a:r>
              <a:rPr lang="en-US" sz="2400" dirty="0"/>
              <a:t>not as constructive as some other design techniques</a:t>
            </a:r>
            <a:endParaRPr lang="en-US" dirty="0"/>
          </a:p>
        </p:txBody>
      </p:sp>
      <p:pic>
        <p:nvPicPr>
          <p:cNvPr id="3" name="Audio 2">
            <a:hlinkClick r:id="" action="ppaction://media"/>
            <a:extLst>
              <a:ext uri="{FF2B5EF4-FFF2-40B4-BE49-F238E27FC236}">
                <a16:creationId xmlns:a16="http://schemas.microsoft.com/office/drawing/2014/main" id="{A3DA4FAE-93A7-104A-BB15-2D6995B5FDF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81294">
        <p:fade/>
      </p:transition>
    </mc:Choice>
    <mc:Fallback xmlns="">
      <p:transition spd="med" advTm="812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Rectangle 2"/>
          <p:cNvSpPr>
            <a:spLocks noGrp="1" noChangeArrowheads="1"/>
          </p:cNvSpPr>
          <p:nvPr>
            <p:ph type="title"/>
          </p:nvPr>
        </p:nvSpPr>
        <p:spPr>
          <a:xfrm>
            <a:off x="1053852" y="260648"/>
            <a:ext cx="9144001" cy="771872"/>
          </a:xfrm>
        </p:spPr>
        <p:txBody>
          <a:bodyPr/>
          <a:lstStyle/>
          <a:p>
            <a:pPr>
              <a:defRPr/>
            </a:pPr>
            <a:r>
              <a:rPr lang="en-US" dirty="0"/>
              <a:t>Exhaustive Search</a:t>
            </a:r>
          </a:p>
        </p:txBody>
      </p:sp>
      <p:sp>
        <p:nvSpPr>
          <p:cNvPr id="244739" name="Rectangle 3"/>
          <p:cNvSpPr>
            <a:spLocks noGrp="1" noChangeArrowheads="1"/>
          </p:cNvSpPr>
          <p:nvPr>
            <p:ph type="body" idx="1"/>
          </p:nvPr>
        </p:nvSpPr>
        <p:spPr>
          <a:xfrm>
            <a:off x="1053852" y="1143001"/>
            <a:ext cx="10081120" cy="5454351"/>
          </a:xfrm>
        </p:spPr>
        <p:txBody>
          <a:bodyPr>
            <a:normAutofit/>
          </a:bodyPr>
          <a:lstStyle/>
          <a:p>
            <a:pPr>
              <a:lnSpc>
                <a:spcPct val="100000"/>
              </a:lnSpc>
              <a:buFont typeface="Monotype Sorts" pitchFamily="2" charset="2"/>
              <a:buNone/>
              <a:defRPr/>
            </a:pPr>
            <a:r>
              <a:rPr lang="en-US" dirty="0"/>
              <a:t>A brute force approach to a problem involving search for a solution with a special property, usually among combinatorial objects such as permutations, combinations, or subsets of a set.</a:t>
            </a:r>
          </a:p>
          <a:p>
            <a:pPr>
              <a:lnSpc>
                <a:spcPct val="100000"/>
              </a:lnSpc>
              <a:buFont typeface="Monotype Sorts" pitchFamily="2" charset="2"/>
              <a:buNone/>
              <a:defRPr/>
            </a:pPr>
            <a:r>
              <a:rPr lang="en-US" dirty="0"/>
              <a:t>Method:</a:t>
            </a:r>
          </a:p>
          <a:p>
            <a:pPr lvl="1">
              <a:lnSpc>
                <a:spcPct val="100000"/>
              </a:lnSpc>
              <a:defRPr/>
            </a:pPr>
            <a:r>
              <a:rPr lang="en-US" sz="2400" dirty="0"/>
              <a:t>generate a list of all potential solutions to the problem in a systematic manner </a:t>
            </a:r>
            <a:br>
              <a:rPr lang="en-US" sz="2400" dirty="0"/>
            </a:br>
            <a:endParaRPr lang="en-US" sz="2400" dirty="0"/>
          </a:p>
          <a:p>
            <a:pPr lvl="1">
              <a:lnSpc>
                <a:spcPct val="100000"/>
              </a:lnSpc>
              <a:defRPr/>
            </a:pPr>
            <a:r>
              <a:rPr lang="en-US" sz="2400" dirty="0"/>
              <a:t>evaluate potential solutions one by one, disqualifying infeasible ones and, for an optimization problem, keeping track of the best one found so far</a:t>
            </a:r>
            <a:br>
              <a:rPr lang="en-US" sz="2400" dirty="0"/>
            </a:br>
            <a:endParaRPr lang="en-US" sz="2400" dirty="0"/>
          </a:p>
          <a:p>
            <a:pPr lvl="1">
              <a:lnSpc>
                <a:spcPct val="100000"/>
              </a:lnSpc>
              <a:defRPr/>
            </a:pPr>
            <a:r>
              <a:rPr lang="en-US" sz="2400" dirty="0"/>
              <a:t>when search ends, announce the solution(s) found</a:t>
            </a:r>
          </a:p>
        </p:txBody>
      </p:sp>
      <p:pic>
        <p:nvPicPr>
          <p:cNvPr id="2" name="Audio 1">
            <a:hlinkClick r:id="" action="ppaction://media"/>
            <a:extLst>
              <a:ext uri="{FF2B5EF4-FFF2-40B4-BE49-F238E27FC236}">
                <a16:creationId xmlns:a16="http://schemas.microsoft.com/office/drawing/2014/main" id="{E9E9B184-ACF7-6D4F-8F41-B89F5F563B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53778">
        <p:fade/>
      </p:transition>
    </mc:Choice>
    <mc:Fallback xmlns="">
      <p:transition spd="med" advTm="537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1118146" y="354011"/>
            <a:ext cx="10448873" cy="685800"/>
          </a:xfrm>
        </p:spPr>
        <p:txBody>
          <a:bodyPr>
            <a:normAutofit/>
          </a:bodyPr>
          <a:lstStyle/>
          <a:p>
            <a:pPr>
              <a:defRPr/>
            </a:pPr>
            <a:r>
              <a:rPr lang="en-US" dirty="0"/>
              <a:t>Example 1: Traveling Salesman Problem (TSP) </a:t>
            </a:r>
          </a:p>
        </p:txBody>
      </p:sp>
      <p:sp>
        <p:nvSpPr>
          <p:cNvPr id="245763" name="Rectangle 3"/>
          <p:cNvSpPr>
            <a:spLocks noGrp="1" noChangeArrowheads="1"/>
          </p:cNvSpPr>
          <p:nvPr>
            <p:ph type="body" idx="1"/>
          </p:nvPr>
        </p:nvSpPr>
        <p:spPr>
          <a:xfrm>
            <a:off x="839987" y="1539358"/>
            <a:ext cx="10369151" cy="4114801"/>
          </a:xfrm>
        </p:spPr>
        <p:txBody>
          <a:bodyPr/>
          <a:lstStyle/>
          <a:p>
            <a:pPr>
              <a:defRPr/>
            </a:pPr>
            <a:r>
              <a:rPr lang="en-US" dirty="0"/>
              <a:t>Given </a:t>
            </a:r>
            <a:r>
              <a:rPr lang="en-US" i="1" dirty="0"/>
              <a:t>n</a:t>
            </a:r>
            <a:r>
              <a:rPr lang="en-US" dirty="0"/>
              <a:t> cities with known distances between each pair, find the shortest tour that passes through </a:t>
            </a:r>
            <a:r>
              <a:rPr lang="en-US" i="1" dirty="0"/>
              <a:t>all</a:t>
            </a:r>
            <a:r>
              <a:rPr lang="en-US" dirty="0"/>
              <a:t> the cities exactly </a:t>
            </a:r>
            <a:r>
              <a:rPr lang="en-US" i="1" dirty="0"/>
              <a:t>once</a:t>
            </a:r>
            <a:r>
              <a:rPr lang="en-US" dirty="0"/>
              <a:t> before </a:t>
            </a:r>
            <a:r>
              <a:rPr lang="en-US" i="1" dirty="0"/>
              <a:t>returning</a:t>
            </a:r>
            <a:r>
              <a:rPr lang="en-US" dirty="0"/>
              <a:t> to the starting city</a:t>
            </a:r>
          </a:p>
          <a:p>
            <a:pPr>
              <a:defRPr/>
            </a:pPr>
            <a:r>
              <a:rPr lang="en-US" dirty="0"/>
              <a:t>Alternatively: Find shortest </a:t>
            </a:r>
            <a:r>
              <a:rPr lang="en-US" i="1" dirty="0"/>
              <a:t>Hamiltonian circuit</a:t>
            </a:r>
            <a:r>
              <a:rPr lang="en-US" dirty="0"/>
              <a:t>  in a weighted connected graph</a:t>
            </a:r>
          </a:p>
          <a:p>
            <a:pPr>
              <a:defRPr/>
            </a:pPr>
            <a:r>
              <a:rPr lang="en-US" dirty="0"/>
              <a:t>Example:</a:t>
            </a:r>
          </a:p>
        </p:txBody>
      </p:sp>
      <p:grpSp>
        <p:nvGrpSpPr>
          <p:cNvPr id="30724" name="Group 4"/>
          <p:cNvGrpSpPr>
            <a:grpSpLocks/>
          </p:cNvGrpSpPr>
          <p:nvPr/>
        </p:nvGrpSpPr>
        <p:grpSpPr bwMode="auto">
          <a:xfrm>
            <a:off x="4798219" y="4013478"/>
            <a:ext cx="2151063" cy="2149475"/>
            <a:chOff x="1866" y="2335"/>
            <a:chExt cx="1355" cy="1354"/>
          </a:xfrm>
        </p:grpSpPr>
        <p:sp>
          <p:nvSpPr>
            <p:cNvPr id="30725" name="Oval 5"/>
            <p:cNvSpPr>
              <a:spLocks noChangeArrowheads="1"/>
            </p:cNvSpPr>
            <p:nvPr/>
          </p:nvSpPr>
          <p:spPr bwMode="auto">
            <a:xfrm>
              <a:off x="1872" y="2448"/>
              <a:ext cx="336" cy="336"/>
            </a:xfrm>
            <a:prstGeom prst="ellipse">
              <a:avLst/>
            </a:prstGeom>
            <a:solidFill>
              <a:schemeClr val="accent1"/>
            </a:solidFill>
            <a:ln w="12700">
              <a:solidFill>
                <a:schemeClr val="bg2"/>
              </a:solidFill>
              <a:round/>
              <a:headEnd type="none" w="sm" len="sm"/>
              <a:tailEnd type="none" w="sm" len="sm"/>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a:solidFill>
                    <a:schemeClr val="bg2"/>
                  </a:solidFill>
                </a:rPr>
                <a:t>a</a:t>
              </a:r>
            </a:p>
          </p:txBody>
        </p:sp>
        <p:sp>
          <p:nvSpPr>
            <p:cNvPr id="30726" name="Oval 6"/>
            <p:cNvSpPr>
              <a:spLocks noChangeArrowheads="1"/>
            </p:cNvSpPr>
            <p:nvPr/>
          </p:nvSpPr>
          <p:spPr bwMode="auto">
            <a:xfrm>
              <a:off x="2880" y="2448"/>
              <a:ext cx="336" cy="336"/>
            </a:xfrm>
            <a:prstGeom prst="ellipse">
              <a:avLst/>
            </a:prstGeom>
            <a:solidFill>
              <a:schemeClr val="accent1"/>
            </a:solidFill>
            <a:ln w="12700">
              <a:solidFill>
                <a:schemeClr val="bg2"/>
              </a:solidFill>
              <a:round/>
              <a:headEnd type="none" w="sm" len="sm"/>
              <a:tailEnd type="none" w="sm" len="sm"/>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a:solidFill>
                    <a:schemeClr val="bg2"/>
                  </a:solidFill>
                </a:rPr>
                <a:t>b</a:t>
              </a:r>
            </a:p>
          </p:txBody>
        </p:sp>
        <p:sp>
          <p:nvSpPr>
            <p:cNvPr id="30727" name="Oval 7"/>
            <p:cNvSpPr>
              <a:spLocks noChangeArrowheads="1"/>
            </p:cNvSpPr>
            <p:nvPr/>
          </p:nvSpPr>
          <p:spPr bwMode="auto">
            <a:xfrm>
              <a:off x="1872" y="3312"/>
              <a:ext cx="336" cy="336"/>
            </a:xfrm>
            <a:prstGeom prst="ellipse">
              <a:avLst/>
            </a:prstGeom>
            <a:solidFill>
              <a:schemeClr val="accent1"/>
            </a:solidFill>
            <a:ln w="12700">
              <a:solidFill>
                <a:schemeClr val="bg2"/>
              </a:solidFill>
              <a:round/>
              <a:headEnd type="none" w="sm" len="sm"/>
              <a:tailEnd type="none" w="sm" len="sm"/>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a:solidFill>
                    <a:schemeClr val="bg2"/>
                  </a:solidFill>
                </a:rPr>
                <a:t>c</a:t>
              </a:r>
            </a:p>
          </p:txBody>
        </p:sp>
        <p:sp>
          <p:nvSpPr>
            <p:cNvPr id="30728" name="Oval 8"/>
            <p:cNvSpPr>
              <a:spLocks noChangeArrowheads="1"/>
            </p:cNvSpPr>
            <p:nvPr/>
          </p:nvSpPr>
          <p:spPr bwMode="auto">
            <a:xfrm>
              <a:off x="2880" y="3312"/>
              <a:ext cx="336" cy="336"/>
            </a:xfrm>
            <a:prstGeom prst="ellipse">
              <a:avLst/>
            </a:prstGeom>
            <a:solidFill>
              <a:schemeClr val="accent1"/>
            </a:solidFill>
            <a:ln w="12700">
              <a:solidFill>
                <a:schemeClr val="bg2"/>
              </a:solidFill>
              <a:round/>
              <a:headEnd type="none" w="sm" len="sm"/>
              <a:tailEnd type="none" w="sm" len="sm"/>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a:solidFill>
                    <a:schemeClr val="bg2"/>
                  </a:solidFill>
                </a:rPr>
                <a:t>d</a:t>
              </a:r>
            </a:p>
          </p:txBody>
        </p:sp>
        <p:sp>
          <p:nvSpPr>
            <p:cNvPr id="30729" name="Line 9"/>
            <p:cNvSpPr>
              <a:spLocks noChangeShapeType="1"/>
            </p:cNvSpPr>
            <p:nvPr/>
          </p:nvSpPr>
          <p:spPr bwMode="auto">
            <a:xfrm>
              <a:off x="2208" y="2592"/>
              <a:ext cx="672" cy="0"/>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30730" name="Line 10"/>
            <p:cNvSpPr>
              <a:spLocks noChangeShapeType="1"/>
            </p:cNvSpPr>
            <p:nvPr/>
          </p:nvSpPr>
          <p:spPr bwMode="auto">
            <a:xfrm>
              <a:off x="2016" y="2784"/>
              <a:ext cx="0" cy="528"/>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30731" name="Line 11"/>
            <p:cNvSpPr>
              <a:spLocks noChangeShapeType="1"/>
            </p:cNvSpPr>
            <p:nvPr/>
          </p:nvSpPr>
          <p:spPr bwMode="auto">
            <a:xfrm>
              <a:off x="2208" y="3456"/>
              <a:ext cx="672" cy="0"/>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30732" name="Line 12"/>
            <p:cNvSpPr>
              <a:spLocks noChangeShapeType="1"/>
            </p:cNvSpPr>
            <p:nvPr/>
          </p:nvSpPr>
          <p:spPr bwMode="auto">
            <a:xfrm>
              <a:off x="3024" y="2784"/>
              <a:ext cx="0" cy="528"/>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30733" name="Line 13"/>
            <p:cNvSpPr>
              <a:spLocks noChangeShapeType="1"/>
            </p:cNvSpPr>
            <p:nvPr/>
          </p:nvSpPr>
          <p:spPr bwMode="auto">
            <a:xfrm>
              <a:off x="2160" y="2736"/>
              <a:ext cx="720" cy="624"/>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30734" name="Line 14"/>
            <p:cNvSpPr>
              <a:spLocks noChangeShapeType="1"/>
            </p:cNvSpPr>
            <p:nvPr/>
          </p:nvSpPr>
          <p:spPr bwMode="auto">
            <a:xfrm flipH="1">
              <a:off x="2160" y="2688"/>
              <a:ext cx="720" cy="672"/>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30735" name="Text Box 15"/>
            <p:cNvSpPr txBox="1">
              <a:spLocks noChangeArrowheads="1"/>
            </p:cNvSpPr>
            <p:nvPr/>
          </p:nvSpPr>
          <p:spPr bwMode="auto">
            <a:xfrm>
              <a:off x="1866" y="2887"/>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8</a:t>
              </a:r>
            </a:p>
          </p:txBody>
        </p:sp>
        <p:sp>
          <p:nvSpPr>
            <p:cNvPr id="30736" name="Text Box 16"/>
            <p:cNvSpPr txBox="1">
              <a:spLocks noChangeArrowheads="1"/>
            </p:cNvSpPr>
            <p:nvPr/>
          </p:nvSpPr>
          <p:spPr bwMode="auto">
            <a:xfrm>
              <a:off x="2392" y="2335"/>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2</a:t>
              </a:r>
            </a:p>
          </p:txBody>
        </p:sp>
        <p:sp>
          <p:nvSpPr>
            <p:cNvPr id="30737" name="Text Box 17"/>
            <p:cNvSpPr txBox="1">
              <a:spLocks noChangeArrowheads="1"/>
            </p:cNvSpPr>
            <p:nvPr/>
          </p:nvSpPr>
          <p:spPr bwMode="auto">
            <a:xfrm>
              <a:off x="2392" y="3439"/>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7</a:t>
              </a:r>
            </a:p>
          </p:txBody>
        </p:sp>
        <p:sp>
          <p:nvSpPr>
            <p:cNvPr id="30738" name="Text Box 18"/>
            <p:cNvSpPr txBox="1">
              <a:spLocks noChangeArrowheads="1"/>
            </p:cNvSpPr>
            <p:nvPr/>
          </p:nvSpPr>
          <p:spPr bwMode="auto">
            <a:xfrm>
              <a:off x="2248" y="2719"/>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dirty="0">
                  <a:latin typeface="Arial" panose="020B0604020202020204" pitchFamily="34" charset="0"/>
                </a:rPr>
                <a:t>5</a:t>
              </a:r>
            </a:p>
          </p:txBody>
        </p:sp>
        <p:sp>
          <p:nvSpPr>
            <p:cNvPr id="30739" name="Text Box 19"/>
            <p:cNvSpPr txBox="1">
              <a:spLocks noChangeArrowheads="1"/>
            </p:cNvSpPr>
            <p:nvPr/>
          </p:nvSpPr>
          <p:spPr bwMode="auto">
            <a:xfrm>
              <a:off x="2536" y="2719"/>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3</a:t>
              </a:r>
            </a:p>
          </p:txBody>
        </p:sp>
        <p:sp>
          <p:nvSpPr>
            <p:cNvPr id="30740" name="Text Box 20"/>
            <p:cNvSpPr txBox="1">
              <a:spLocks noChangeArrowheads="1"/>
            </p:cNvSpPr>
            <p:nvPr/>
          </p:nvSpPr>
          <p:spPr bwMode="auto">
            <a:xfrm>
              <a:off x="3016" y="2863"/>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4</a:t>
              </a:r>
            </a:p>
          </p:txBody>
        </p:sp>
      </p:grpSp>
      <p:pic>
        <p:nvPicPr>
          <p:cNvPr id="5" name="Audio 4">
            <a:hlinkClick r:id="" action="ppaction://media"/>
            <a:extLst>
              <a:ext uri="{FF2B5EF4-FFF2-40B4-BE49-F238E27FC236}">
                <a16:creationId xmlns:a16="http://schemas.microsoft.com/office/drawing/2014/main" id="{93E9C7FB-C924-4B40-A231-F0EA7F74C3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69583">
        <p:fade/>
      </p:transition>
    </mc:Choice>
    <mc:Fallback xmlns="">
      <p:transition spd="med" advTm="695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A50021"/>
              </a:buClr>
              <a:buSzPct val="75000"/>
              <a:buFont typeface="Monotype Sorts" pitchFamily="2" charset="2"/>
              <a:buChar char="b"/>
              <a:defRPr kumimoji="1" sz="2400" b="1">
                <a:solidFill>
                  <a:srgbClr val="FFFF99"/>
                </a:solidFill>
                <a:latin typeface="Times New Roman" panose="02020603050405020304" pitchFamily="18" charset="0"/>
              </a:defRPr>
            </a:lvl1pPr>
            <a:lvl2pPr marL="742950" indent="-285750">
              <a:spcBef>
                <a:spcPct val="20000"/>
              </a:spcBef>
              <a:buClr>
                <a:srgbClr val="A50021"/>
              </a:buClr>
              <a:buChar char="•"/>
              <a:defRPr kumimoji="1" sz="2000" b="1">
                <a:solidFill>
                  <a:srgbClr val="FFFF99"/>
                </a:solidFill>
                <a:latin typeface="Times New Roman" panose="02020603050405020304" pitchFamily="18" charset="0"/>
              </a:defRPr>
            </a:lvl2pPr>
            <a:lvl3pPr marL="1143000" indent="-228600">
              <a:spcBef>
                <a:spcPct val="20000"/>
              </a:spcBef>
              <a:buClr>
                <a:srgbClr val="A50021"/>
              </a:buClr>
              <a:buChar char="–"/>
              <a:defRPr kumimoji="1" b="1">
                <a:solidFill>
                  <a:srgbClr val="FFFF99"/>
                </a:solidFill>
                <a:latin typeface="Times New Roman" panose="02020603050405020304" pitchFamily="18" charset="0"/>
              </a:defRPr>
            </a:lvl3pPr>
            <a:lvl4pPr marL="1600200" indent="-228600">
              <a:spcBef>
                <a:spcPct val="20000"/>
              </a:spcBef>
              <a:buClr>
                <a:srgbClr val="A50021"/>
              </a:buClr>
              <a:buChar char="–"/>
              <a:defRPr kumimoji="1" b="1">
                <a:solidFill>
                  <a:srgbClr val="FFFF99"/>
                </a:solidFill>
                <a:latin typeface="Times New Roman" panose="02020603050405020304" pitchFamily="18" charset="0"/>
              </a:defRPr>
            </a:lvl4pPr>
            <a:lvl5pPr marL="2057400" indent="-228600">
              <a:spcBef>
                <a:spcPct val="20000"/>
              </a:spcBef>
              <a:buClr>
                <a:srgbClr val="A50021"/>
              </a:buClr>
              <a:buChar char="»"/>
              <a:defRPr kumimoji="1" b="1">
                <a:solidFill>
                  <a:srgbClr val="FFFF99"/>
                </a:solidFill>
                <a:latin typeface="Times New Roman" panose="02020603050405020304" pitchFamily="18" charset="0"/>
              </a:defRPr>
            </a:lvl5pPr>
            <a:lvl6pPr marL="25146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6pPr>
            <a:lvl7pPr marL="29718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7pPr>
            <a:lvl8pPr marL="34290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8pPr>
            <a:lvl9pPr marL="38862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9pPr>
          </a:lstStyle>
          <a:p>
            <a:pPr>
              <a:spcBef>
                <a:spcPct val="50000"/>
              </a:spcBef>
              <a:buClrTx/>
              <a:buSzTx/>
              <a:buFontTx/>
              <a:buNone/>
            </a:pPr>
            <a:r>
              <a:rPr kumimoji="0" lang="en-US" altLang="en-US" sz="1400" b="0">
                <a:solidFill>
                  <a:schemeClr val="tx1"/>
                </a:solidFill>
                <a:latin typeface="Arial Narrow" panose="020B0606020202030204" pitchFamily="34" charset="0"/>
              </a:rPr>
              <a:t>1-</a:t>
            </a:r>
            <a:fld id="{33E2AED0-3946-4449-B39B-87CAAF95E5B8}" type="slidenum">
              <a:rPr kumimoji="0" lang="en-US" altLang="en-US" sz="1400" b="0">
                <a:solidFill>
                  <a:schemeClr val="tx1"/>
                </a:solidFill>
                <a:latin typeface="Arial Narrow" panose="020B0606020202030204" pitchFamily="34" charset="0"/>
              </a:rPr>
              <a:pPr>
                <a:spcBef>
                  <a:spcPct val="50000"/>
                </a:spcBef>
                <a:buClrTx/>
                <a:buSzTx/>
                <a:buFontTx/>
                <a:buNone/>
              </a:pPr>
              <a:t>2</a:t>
            </a:fld>
            <a:endParaRPr kumimoji="0" lang="en-US" altLang="en-US" sz="1400" b="0">
              <a:solidFill>
                <a:schemeClr val="tx1"/>
              </a:solidFill>
              <a:latin typeface="Arial Narrow" panose="020B0606020202030204" pitchFamily="34" charset="0"/>
            </a:endParaRPr>
          </a:p>
        </p:txBody>
      </p:sp>
      <p:sp>
        <p:nvSpPr>
          <p:cNvPr id="231426" name="Rectangle 2"/>
          <p:cNvSpPr>
            <a:spLocks noGrp="1" noChangeArrowheads="1"/>
          </p:cNvSpPr>
          <p:nvPr>
            <p:ph type="title"/>
          </p:nvPr>
        </p:nvSpPr>
        <p:spPr>
          <a:xfrm>
            <a:off x="1674812" y="228600"/>
            <a:ext cx="7588250" cy="685800"/>
          </a:xfrm>
        </p:spPr>
        <p:txBody>
          <a:bodyPr/>
          <a:lstStyle/>
          <a:p>
            <a:pPr>
              <a:defRPr/>
            </a:pPr>
            <a:r>
              <a:rPr lang="en-US" sz="3200" dirty="0"/>
              <a:t> </a:t>
            </a:r>
          </a:p>
        </p:txBody>
      </p:sp>
      <p:sp>
        <p:nvSpPr>
          <p:cNvPr id="231427" name="Rectangle 3"/>
          <p:cNvSpPr>
            <a:spLocks noGrp="1" noChangeArrowheads="1"/>
          </p:cNvSpPr>
          <p:nvPr>
            <p:ph type="body" idx="1"/>
          </p:nvPr>
        </p:nvSpPr>
        <p:spPr>
          <a:xfrm>
            <a:off x="405780" y="1213865"/>
            <a:ext cx="4824536" cy="4905375"/>
          </a:xfrm>
        </p:spPr>
        <p:txBody>
          <a:bodyPr/>
          <a:lstStyle/>
          <a:p>
            <a:pPr marL="457200" lvl="1" indent="0">
              <a:buNone/>
              <a:defRPr/>
            </a:pPr>
            <a:r>
              <a:rPr lang="en-US" sz="4400" dirty="0">
                <a:solidFill>
                  <a:schemeClr val="tx2"/>
                </a:solidFill>
                <a:latin typeface="B Frutiger Bold" pitchFamily="-124" charset="0"/>
              </a:rPr>
              <a:t>Chapter 3</a:t>
            </a:r>
          </a:p>
          <a:p>
            <a:pPr marL="457200" lvl="1" indent="0">
              <a:buNone/>
              <a:defRPr/>
            </a:pPr>
            <a:endParaRPr lang="en-US" sz="4400" dirty="0">
              <a:solidFill>
                <a:schemeClr val="tx2"/>
              </a:solidFill>
              <a:latin typeface="B Frutiger Bold" pitchFamily="-124" charset="0"/>
            </a:endParaRPr>
          </a:p>
          <a:p>
            <a:pPr marL="457200" lvl="1" indent="0">
              <a:buNone/>
              <a:defRPr/>
            </a:pPr>
            <a:r>
              <a:rPr lang="en-US" sz="4400" dirty="0">
                <a:solidFill>
                  <a:schemeClr val="tx2"/>
                </a:solidFill>
                <a:latin typeface="B Frutiger Bold" pitchFamily="-124" charset="0"/>
              </a:rPr>
              <a:t>Brute Force and</a:t>
            </a:r>
          </a:p>
          <a:p>
            <a:pPr marL="457200" lvl="1" indent="0">
              <a:buNone/>
              <a:defRPr/>
            </a:pPr>
            <a:r>
              <a:rPr lang="en-US" sz="4400" dirty="0">
                <a:solidFill>
                  <a:schemeClr val="tx2"/>
                </a:solidFill>
                <a:latin typeface="B Frutiger Bold" pitchFamily="-124" charset="0"/>
              </a:rPr>
              <a:t>Exhaustive Search</a:t>
            </a:r>
          </a:p>
          <a:p>
            <a:pPr marL="457200" lvl="1" indent="0">
              <a:buNone/>
              <a:defRPr/>
            </a:pPr>
            <a:r>
              <a:rPr lang="en-US" sz="1800" dirty="0"/>
              <a:t> </a:t>
            </a:r>
          </a:p>
        </p:txBody>
      </p:sp>
      <p:pic>
        <p:nvPicPr>
          <p:cNvPr id="16389" name="Picture 6" descr="CCF06012012_00000.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32412" y="533400"/>
            <a:ext cx="4667250" cy="594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Rectangle 2"/>
          <p:cNvSpPr>
            <a:spLocks noGrp="1" noChangeArrowheads="1"/>
          </p:cNvSpPr>
          <p:nvPr>
            <p:ph type="title"/>
          </p:nvPr>
        </p:nvSpPr>
        <p:spPr>
          <a:xfrm>
            <a:off x="1049262" y="277813"/>
            <a:ext cx="8305800" cy="685800"/>
          </a:xfrm>
        </p:spPr>
        <p:txBody>
          <a:bodyPr/>
          <a:lstStyle/>
          <a:p>
            <a:pPr>
              <a:defRPr/>
            </a:pPr>
            <a:r>
              <a:rPr lang="en-US" dirty="0"/>
              <a:t>TSP by Exhaustive Search</a:t>
            </a:r>
          </a:p>
        </p:txBody>
      </p:sp>
      <mc:AlternateContent xmlns:mc="http://schemas.openxmlformats.org/markup-compatibility/2006" xmlns:a14="http://schemas.microsoft.com/office/drawing/2010/main">
        <mc:Choice Requires="a14">
          <p:sp>
            <p:nvSpPr>
              <p:cNvPr id="246787" name="Rectangle 3"/>
              <p:cNvSpPr>
                <a:spLocks noGrp="1" noChangeArrowheads="1"/>
              </p:cNvSpPr>
              <p:nvPr>
                <p:ph type="body" idx="1"/>
              </p:nvPr>
            </p:nvSpPr>
            <p:spPr>
              <a:xfrm>
                <a:off x="1239762" y="1398587"/>
                <a:ext cx="8305800" cy="5181600"/>
              </a:xfrm>
            </p:spPr>
            <p:txBody>
              <a:bodyPr>
                <a:normAutofit/>
              </a:bodyPr>
              <a:lstStyle/>
              <a:p>
                <a:pPr>
                  <a:buFont typeface="Monotype Sorts" pitchFamily="2" charset="2"/>
                  <a:buNone/>
                </a:pPr>
                <a:r>
                  <a:rPr lang="en-US" altLang="en-US" dirty="0"/>
                  <a:t>        Tour                                          Cost</a:t>
                </a:r>
                <a:r>
                  <a:rPr lang="en-US" altLang="en-US" u="sng" dirty="0"/>
                  <a:t>                   </a:t>
                </a:r>
              </a:p>
              <a:p>
                <a:pPr>
                  <a:buFont typeface="Monotype Sorts" pitchFamily="2" charset="2"/>
                  <a:buNone/>
                </a:pPr>
                <a:r>
                  <a:rPr lang="en-US" altLang="en-US" dirty="0" err="1"/>
                  <a:t>a</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b</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c</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d</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a</a:t>
                </a:r>
                <a:r>
                  <a:rPr lang="en-US" altLang="en-US" dirty="0">
                    <a:cs typeface="Times New Roman" panose="02020603050405020304" pitchFamily="18" charset="0"/>
                  </a:rPr>
                  <a:t>                         2+3+7+5 = 17</a:t>
                </a:r>
              </a:p>
              <a:p>
                <a:pPr>
                  <a:buFont typeface="Monotype Sorts" pitchFamily="2" charset="2"/>
                  <a:buNone/>
                </a:pPr>
                <a:r>
                  <a:rPr lang="en-US" altLang="en-US" dirty="0" err="1"/>
                  <a:t>a</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b</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d</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c</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a</a:t>
                </a:r>
                <a:r>
                  <a:rPr lang="en-US" altLang="en-US" dirty="0">
                    <a:cs typeface="Times New Roman" panose="02020603050405020304" pitchFamily="18" charset="0"/>
                  </a:rPr>
                  <a:t>                         2+4+7+8 = 21</a:t>
                </a:r>
              </a:p>
              <a:p>
                <a:pPr>
                  <a:buFont typeface="Monotype Sorts" pitchFamily="2" charset="2"/>
                  <a:buNone/>
                </a:pPr>
                <a:r>
                  <a:rPr lang="en-US" altLang="en-US" dirty="0" err="1"/>
                  <a:t>a</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c</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b</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d</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a</a:t>
                </a:r>
                <a:r>
                  <a:rPr lang="en-US" altLang="en-US" dirty="0">
                    <a:cs typeface="Times New Roman" panose="02020603050405020304" pitchFamily="18" charset="0"/>
                  </a:rPr>
                  <a:t>                         8+3+4+5 = 20</a:t>
                </a:r>
              </a:p>
              <a:p>
                <a:pPr>
                  <a:buFont typeface="Monotype Sorts" pitchFamily="2" charset="2"/>
                  <a:buNone/>
                </a:pPr>
                <a:r>
                  <a:rPr lang="en-US" altLang="en-US" dirty="0" err="1"/>
                  <a:t>a</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c</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d</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b</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a</a:t>
                </a:r>
                <a:r>
                  <a:rPr lang="en-US" altLang="en-US" dirty="0">
                    <a:cs typeface="Times New Roman" panose="02020603050405020304" pitchFamily="18" charset="0"/>
                  </a:rPr>
                  <a:t>                         8+7+4+2 = 21</a:t>
                </a:r>
              </a:p>
              <a:p>
                <a:pPr>
                  <a:buFont typeface="Monotype Sorts" pitchFamily="2" charset="2"/>
                  <a:buNone/>
                </a:pPr>
                <a:r>
                  <a:rPr lang="en-US" altLang="en-US" dirty="0" err="1"/>
                  <a:t>a</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d</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b</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c</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a</a:t>
                </a:r>
                <a:r>
                  <a:rPr lang="en-US" altLang="en-US" dirty="0">
                    <a:cs typeface="Times New Roman" panose="02020603050405020304" pitchFamily="18" charset="0"/>
                  </a:rPr>
                  <a:t>                         5+4+3+8 = 20</a:t>
                </a:r>
              </a:p>
              <a:p>
                <a:pPr>
                  <a:buFont typeface="Monotype Sorts" pitchFamily="2" charset="2"/>
                  <a:buNone/>
                </a:pPr>
                <a:r>
                  <a:rPr lang="en-US" altLang="en-US" dirty="0" err="1"/>
                  <a:t>a</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d</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c</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b</a:t>
                </a:r>
                <a:r>
                  <a:rPr lang="en-US" altLang="en-US" dirty="0" err="1">
                    <a:ea typeface="Lucida Grande" pitchFamily="84" charset="0"/>
                    <a:cs typeface="Lucida Grande" pitchFamily="84" charset="0"/>
                  </a:rPr>
                  <a:t>→</a:t>
                </a:r>
                <a:r>
                  <a:rPr lang="en-US" altLang="en-US" dirty="0" err="1">
                    <a:cs typeface="Times New Roman" panose="02020603050405020304" pitchFamily="18" charset="0"/>
                  </a:rPr>
                  <a:t>a</a:t>
                </a:r>
                <a:r>
                  <a:rPr lang="en-US" altLang="en-US" dirty="0">
                    <a:cs typeface="Times New Roman" panose="02020603050405020304" pitchFamily="18" charset="0"/>
                  </a:rPr>
                  <a:t>                         5+7+3+2 = 17</a:t>
                </a:r>
              </a:p>
              <a:p>
                <a:pPr>
                  <a:lnSpc>
                    <a:spcPct val="70000"/>
                  </a:lnSpc>
                  <a:buFont typeface="Monotype Sorts" pitchFamily="2" charset="2"/>
                  <a:buNone/>
                </a:pPr>
                <a:endParaRPr lang="en-US" altLang="en-US" dirty="0">
                  <a:cs typeface="Times New Roman" panose="02020603050405020304" pitchFamily="18" charset="0"/>
                </a:endParaRPr>
              </a:p>
              <a:p>
                <a:pPr>
                  <a:lnSpc>
                    <a:spcPct val="70000"/>
                  </a:lnSpc>
                  <a:buFont typeface="Monotype Sorts" pitchFamily="2" charset="2"/>
                  <a:buNone/>
                </a:pPr>
                <a:r>
                  <a:rPr lang="en-US" altLang="en-US" dirty="0">
                    <a:cs typeface="Times New Roman" panose="02020603050405020304" pitchFamily="18" charset="0"/>
                  </a:rPr>
                  <a:t>Number of tours: (</a:t>
                </a:r>
                <a:r>
                  <a:rPr lang="en-US" altLang="en-US" i="1" dirty="0">
                    <a:cs typeface="Times New Roman" panose="02020603050405020304" pitchFamily="18" charset="0"/>
                  </a:rPr>
                  <a:t>n </a:t>
                </a:r>
                <a14:m>
                  <m:oMath xmlns:m="http://schemas.openxmlformats.org/officeDocument/2006/math">
                    <m:r>
                      <a:rPr lang="en-CA" altLang="en-US" b="0" i="1" smtClean="0">
                        <a:latin typeface="Cambria Math" panose="02040503050406030204" pitchFamily="18" charset="0"/>
                        <a:cs typeface="Times New Roman" panose="02020603050405020304" pitchFamily="18" charset="0"/>
                      </a:rPr>
                      <m:t>−</m:t>
                    </m:r>
                  </m:oMath>
                </a14:m>
                <a:r>
                  <a:rPr lang="en-US" altLang="en-US" dirty="0">
                    <a:cs typeface="Times New Roman" panose="02020603050405020304" pitchFamily="18" charset="0"/>
                  </a:rPr>
                  <a:t>1)!    Efficiency:  </a:t>
                </a:r>
                <a:r>
                  <a:rPr lang="en-US" altLang="en-US" i="1" dirty="0">
                    <a:cs typeface="Times New Roman" panose="02020603050405020304" pitchFamily="18" charset="0"/>
                  </a:rPr>
                  <a:t>n</a:t>
                </a:r>
                <a:r>
                  <a:rPr lang="en-US" altLang="en-US" dirty="0">
                    <a:cs typeface="Times New Roman" panose="02020603050405020304" pitchFamily="18" charset="0"/>
                  </a:rPr>
                  <a:t>!</a:t>
                </a:r>
              </a:p>
            </p:txBody>
          </p:sp>
        </mc:Choice>
        <mc:Fallback xmlns="">
          <p:sp>
            <p:nvSpPr>
              <p:cNvPr id="246787" name="Rectangle 3"/>
              <p:cNvSpPr>
                <a:spLocks noGrp="1" noRot="1" noChangeAspect="1" noMove="1" noResize="1" noEditPoints="1" noAdjustHandles="1" noChangeArrowheads="1" noChangeShapeType="1" noTextEdit="1"/>
              </p:cNvSpPr>
              <p:nvPr>
                <p:ph type="body" idx="1"/>
              </p:nvPr>
            </p:nvSpPr>
            <p:spPr>
              <a:xfrm>
                <a:off x="1239762" y="1398587"/>
                <a:ext cx="8305800" cy="5181600"/>
              </a:xfrm>
              <a:blipFill>
                <a:blip r:embed="rId5"/>
                <a:stretch>
                  <a:fillRect l="-1101" t="-1529"/>
                </a:stretch>
              </a:blipFill>
            </p:spPr>
            <p:txBody>
              <a:bodyPr/>
              <a:lstStyle/>
              <a:p>
                <a:r>
                  <a:rPr lang="en-CA">
                    <a:noFill/>
                  </a:rPr>
                  <a:t> </a:t>
                </a:r>
              </a:p>
            </p:txBody>
          </p:sp>
        </mc:Fallback>
      </mc:AlternateContent>
      <p:grpSp>
        <p:nvGrpSpPr>
          <p:cNvPr id="5" name="Group 4"/>
          <p:cNvGrpSpPr>
            <a:grpSpLocks/>
          </p:cNvGrpSpPr>
          <p:nvPr/>
        </p:nvGrpSpPr>
        <p:grpSpPr bwMode="auto">
          <a:xfrm>
            <a:off x="8748637" y="3068960"/>
            <a:ext cx="2151063" cy="2149475"/>
            <a:chOff x="1866" y="2335"/>
            <a:chExt cx="1355" cy="1354"/>
          </a:xfrm>
        </p:grpSpPr>
        <p:sp>
          <p:nvSpPr>
            <p:cNvPr id="6" name="Oval 5"/>
            <p:cNvSpPr>
              <a:spLocks noChangeArrowheads="1"/>
            </p:cNvSpPr>
            <p:nvPr/>
          </p:nvSpPr>
          <p:spPr bwMode="auto">
            <a:xfrm>
              <a:off x="1872" y="2448"/>
              <a:ext cx="336" cy="336"/>
            </a:xfrm>
            <a:prstGeom prst="ellipse">
              <a:avLst/>
            </a:prstGeom>
            <a:solidFill>
              <a:schemeClr val="accent1"/>
            </a:solidFill>
            <a:ln w="12700">
              <a:solidFill>
                <a:schemeClr val="bg2"/>
              </a:solidFill>
              <a:round/>
              <a:headEnd type="none" w="sm" len="sm"/>
              <a:tailEnd type="none" w="sm" len="sm"/>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a:solidFill>
                    <a:schemeClr val="bg2"/>
                  </a:solidFill>
                </a:rPr>
                <a:t>a</a:t>
              </a:r>
            </a:p>
          </p:txBody>
        </p:sp>
        <p:sp>
          <p:nvSpPr>
            <p:cNvPr id="7" name="Oval 6"/>
            <p:cNvSpPr>
              <a:spLocks noChangeArrowheads="1"/>
            </p:cNvSpPr>
            <p:nvPr/>
          </p:nvSpPr>
          <p:spPr bwMode="auto">
            <a:xfrm>
              <a:off x="2880" y="2448"/>
              <a:ext cx="336" cy="336"/>
            </a:xfrm>
            <a:prstGeom prst="ellipse">
              <a:avLst/>
            </a:prstGeom>
            <a:solidFill>
              <a:schemeClr val="accent1"/>
            </a:solidFill>
            <a:ln w="12700">
              <a:solidFill>
                <a:schemeClr val="bg2"/>
              </a:solidFill>
              <a:round/>
              <a:headEnd type="none" w="sm" len="sm"/>
              <a:tailEnd type="none" w="sm" len="sm"/>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a:solidFill>
                    <a:schemeClr val="bg2"/>
                  </a:solidFill>
                </a:rPr>
                <a:t>b</a:t>
              </a:r>
            </a:p>
          </p:txBody>
        </p:sp>
        <p:sp>
          <p:nvSpPr>
            <p:cNvPr id="8" name="Oval 7"/>
            <p:cNvSpPr>
              <a:spLocks noChangeArrowheads="1"/>
            </p:cNvSpPr>
            <p:nvPr/>
          </p:nvSpPr>
          <p:spPr bwMode="auto">
            <a:xfrm>
              <a:off x="1872" y="3312"/>
              <a:ext cx="336" cy="336"/>
            </a:xfrm>
            <a:prstGeom prst="ellipse">
              <a:avLst/>
            </a:prstGeom>
            <a:solidFill>
              <a:schemeClr val="accent1"/>
            </a:solidFill>
            <a:ln w="12700">
              <a:solidFill>
                <a:schemeClr val="bg2"/>
              </a:solidFill>
              <a:round/>
              <a:headEnd type="none" w="sm" len="sm"/>
              <a:tailEnd type="none" w="sm" len="sm"/>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a:solidFill>
                    <a:schemeClr val="bg2"/>
                  </a:solidFill>
                </a:rPr>
                <a:t>c</a:t>
              </a:r>
            </a:p>
          </p:txBody>
        </p:sp>
        <p:sp>
          <p:nvSpPr>
            <p:cNvPr id="9" name="Oval 8"/>
            <p:cNvSpPr>
              <a:spLocks noChangeArrowheads="1"/>
            </p:cNvSpPr>
            <p:nvPr/>
          </p:nvSpPr>
          <p:spPr bwMode="auto">
            <a:xfrm>
              <a:off x="2880" y="3312"/>
              <a:ext cx="336" cy="336"/>
            </a:xfrm>
            <a:prstGeom prst="ellipse">
              <a:avLst/>
            </a:prstGeom>
            <a:solidFill>
              <a:schemeClr val="accent1"/>
            </a:solidFill>
            <a:ln w="12700">
              <a:solidFill>
                <a:schemeClr val="bg2"/>
              </a:solidFill>
              <a:round/>
              <a:headEnd type="none" w="sm" len="sm"/>
              <a:tailEnd type="none" w="sm" len="sm"/>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a:solidFill>
                    <a:schemeClr val="bg2"/>
                  </a:solidFill>
                </a:rPr>
                <a:t>d</a:t>
              </a:r>
            </a:p>
          </p:txBody>
        </p:sp>
        <p:sp>
          <p:nvSpPr>
            <p:cNvPr id="10" name="Line 9"/>
            <p:cNvSpPr>
              <a:spLocks noChangeShapeType="1"/>
            </p:cNvSpPr>
            <p:nvPr/>
          </p:nvSpPr>
          <p:spPr bwMode="auto">
            <a:xfrm>
              <a:off x="2208" y="2592"/>
              <a:ext cx="672" cy="0"/>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1" name="Line 10"/>
            <p:cNvSpPr>
              <a:spLocks noChangeShapeType="1"/>
            </p:cNvSpPr>
            <p:nvPr/>
          </p:nvSpPr>
          <p:spPr bwMode="auto">
            <a:xfrm>
              <a:off x="2016" y="2784"/>
              <a:ext cx="0" cy="528"/>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2" name="Line 11"/>
            <p:cNvSpPr>
              <a:spLocks noChangeShapeType="1"/>
            </p:cNvSpPr>
            <p:nvPr/>
          </p:nvSpPr>
          <p:spPr bwMode="auto">
            <a:xfrm>
              <a:off x="2208" y="3456"/>
              <a:ext cx="672" cy="0"/>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3" name="Line 12"/>
            <p:cNvSpPr>
              <a:spLocks noChangeShapeType="1"/>
            </p:cNvSpPr>
            <p:nvPr/>
          </p:nvSpPr>
          <p:spPr bwMode="auto">
            <a:xfrm>
              <a:off x="3024" y="2784"/>
              <a:ext cx="0" cy="528"/>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4" name="Line 13"/>
            <p:cNvSpPr>
              <a:spLocks noChangeShapeType="1"/>
            </p:cNvSpPr>
            <p:nvPr/>
          </p:nvSpPr>
          <p:spPr bwMode="auto">
            <a:xfrm>
              <a:off x="2160" y="2736"/>
              <a:ext cx="720" cy="624"/>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5" name="Line 14"/>
            <p:cNvSpPr>
              <a:spLocks noChangeShapeType="1"/>
            </p:cNvSpPr>
            <p:nvPr/>
          </p:nvSpPr>
          <p:spPr bwMode="auto">
            <a:xfrm flipH="1">
              <a:off x="2160" y="2688"/>
              <a:ext cx="720" cy="672"/>
            </a:xfrm>
            <a:prstGeom prst="line">
              <a:avLst/>
            </a:prstGeom>
            <a:noFill/>
            <a:ln w="12700">
              <a:solidFill>
                <a:srgbClr val="FF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6" name="Text Box 15"/>
            <p:cNvSpPr txBox="1">
              <a:spLocks noChangeArrowheads="1"/>
            </p:cNvSpPr>
            <p:nvPr/>
          </p:nvSpPr>
          <p:spPr bwMode="auto">
            <a:xfrm>
              <a:off x="1866" y="2887"/>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8</a:t>
              </a:r>
            </a:p>
          </p:txBody>
        </p:sp>
        <p:sp>
          <p:nvSpPr>
            <p:cNvPr id="17" name="Text Box 16"/>
            <p:cNvSpPr txBox="1">
              <a:spLocks noChangeArrowheads="1"/>
            </p:cNvSpPr>
            <p:nvPr/>
          </p:nvSpPr>
          <p:spPr bwMode="auto">
            <a:xfrm>
              <a:off x="2392" y="2335"/>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2</a:t>
              </a:r>
            </a:p>
          </p:txBody>
        </p:sp>
        <p:sp>
          <p:nvSpPr>
            <p:cNvPr id="18" name="Text Box 17"/>
            <p:cNvSpPr txBox="1">
              <a:spLocks noChangeArrowheads="1"/>
            </p:cNvSpPr>
            <p:nvPr/>
          </p:nvSpPr>
          <p:spPr bwMode="auto">
            <a:xfrm>
              <a:off x="2392" y="3439"/>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7</a:t>
              </a:r>
            </a:p>
          </p:txBody>
        </p:sp>
        <p:sp>
          <p:nvSpPr>
            <p:cNvPr id="19" name="Text Box 18"/>
            <p:cNvSpPr txBox="1">
              <a:spLocks noChangeArrowheads="1"/>
            </p:cNvSpPr>
            <p:nvPr/>
          </p:nvSpPr>
          <p:spPr bwMode="auto">
            <a:xfrm>
              <a:off x="2248" y="2719"/>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dirty="0">
                  <a:latin typeface="Arial" panose="020B0604020202020204" pitchFamily="34" charset="0"/>
                </a:rPr>
                <a:t>5</a:t>
              </a:r>
            </a:p>
          </p:txBody>
        </p:sp>
        <p:sp>
          <p:nvSpPr>
            <p:cNvPr id="20" name="Text Box 19"/>
            <p:cNvSpPr txBox="1">
              <a:spLocks noChangeArrowheads="1"/>
            </p:cNvSpPr>
            <p:nvPr/>
          </p:nvSpPr>
          <p:spPr bwMode="auto">
            <a:xfrm>
              <a:off x="2536" y="2719"/>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3</a:t>
              </a:r>
            </a:p>
          </p:txBody>
        </p:sp>
        <p:sp>
          <p:nvSpPr>
            <p:cNvPr id="21" name="Text Box 20"/>
            <p:cNvSpPr txBox="1">
              <a:spLocks noChangeArrowheads="1"/>
            </p:cNvSpPr>
            <p:nvPr/>
          </p:nvSpPr>
          <p:spPr bwMode="auto">
            <a:xfrm>
              <a:off x="3016" y="2863"/>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2000">
                  <a:latin typeface="Arial" panose="020B0604020202020204" pitchFamily="34" charset="0"/>
                </a:rPr>
                <a:t>4</a:t>
              </a:r>
            </a:p>
          </p:txBody>
        </p:sp>
      </p:grpSp>
      <p:sp>
        <p:nvSpPr>
          <p:cNvPr id="2" name="Oval 1">
            <a:extLst>
              <a:ext uri="{FF2B5EF4-FFF2-40B4-BE49-F238E27FC236}">
                <a16:creationId xmlns:a16="http://schemas.microsoft.com/office/drawing/2014/main" id="{74B53EE7-B382-41BF-83CB-6C686B9FE747}"/>
              </a:ext>
            </a:extLst>
          </p:cNvPr>
          <p:cNvSpPr/>
          <p:nvPr/>
        </p:nvSpPr>
        <p:spPr>
          <a:xfrm>
            <a:off x="5311402" y="1887592"/>
            <a:ext cx="2232248" cy="576064"/>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22" name="Oval 21">
            <a:extLst>
              <a:ext uri="{FF2B5EF4-FFF2-40B4-BE49-F238E27FC236}">
                <a16:creationId xmlns:a16="http://schemas.microsoft.com/office/drawing/2014/main" id="{A7F4166B-0752-47DC-9FFB-F861A67A6E49}"/>
              </a:ext>
            </a:extLst>
          </p:cNvPr>
          <p:cNvSpPr/>
          <p:nvPr/>
        </p:nvSpPr>
        <p:spPr>
          <a:xfrm>
            <a:off x="5311402" y="4626518"/>
            <a:ext cx="2232248" cy="576064"/>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pic>
        <p:nvPicPr>
          <p:cNvPr id="26" name="Audio 25">
            <a:hlinkClick r:id="" action="ppaction://media"/>
            <a:extLst>
              <a:ext uri="{FF2B5EF4-FFF2-40B4-BE49-F238E27FC236}">
                <a16:creationId xmlns:a16="http://schemas.microsoft.com/office/drawing/2014/main" id="{0AF937E3-2727-8F4C-8C2B-4FE4BCD5039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80038">
        <p:fade/>
      </p:transition>
    </mc:Choice>
    <mc:Fallback xmlns="">
      <p:transition spd="med" advTm="800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1053852" y="260648"/>
            <a:ext cx="9144001" cy="679643"/>
          </a:xfrm>
        </p:spPr>
        <p:txBody>
          <a:bodyPr/>
          <a:lstStyle/>
          <a:p>
            <a:pPr>
              <a:defRPr/>
            </a:pPr>
            <a:r>
              <a:rPr lang="en-US" dirty="0"/>
              <a:t>Example 2: Knapsack Problem</a:t>
            </a:r>
          </a:p>
        </p:txBody>
      </p:sp>
      <p:sp>
        <p:nvSpPr>
          <p:cNvPr id="247811" name="Rectangle 3"/>
          <p:cNvSpPr>
            <a:spLocks noGrp="1" noChangeArrowheads="1"/>
          </p:cNvSpPr>
          <p:nvPr>
            <p:ph type="body" idx="1"/>
          </p:nvPr>
        </p:nvSpPr>
        <p:spPr>
          <a:xfrm>
            <a:off x="2055812" y="1066800"/>
            <a:ext cx="8610600" cy="5791200"/>
          </a:xfrm>
        </p:spPr>
        <p:txBody>
          <a:bodyPr>
            <a:normAutofit fontScale="92500" lnSpcReduction="10000"/>
          </a:bodyPr>
          <a:lstStyle/>
          <a:p>
            <a:pPr marL="457200" indent="-457200">
              <a:buNone/>
              <a:defRPr/>
            </a:pPr>
            <a:r>
              <a:rPr lang="en-US" dirty="0"/>
              <a:t>Given </a:t>
            </a:r>
            <a:r>
              <a:rPr lang="en-US" i="1" dirty="0"/>
              <a:t>n</a:t>
            </a:r>
            <a:r>
              <a:rPr lang="en-US" dirty="0"/>
              <a:t> items and a knapsack:</a:t>
            </a:r>
          </a:p>
          <a:p>
            <a:pPr marL="838200" lvl="1" indent="-381000">
              <a:defRPr/>
            </a:pPr>
            <a:r>
              <a:rPr lang="en-US" sz="2400" dirty="0"/>
              <a:t>weights:    </a:t>
            </a:r>
            <a:r>
              <a:rPr lang="en-US" sz="2400" i="1" dirty="0"/>
              <a:t>w</a:t>
            </a:r>
            <a:r>
              <a:rPr lang="en-US" sz="2400" baseline="-25000" dirty="0"/>
              <a:t>1   </a:t>
            </a:r>
            <a:r>
              <a:rPr lang="en-US" sz="2400" dirty="0"/>
              <a:t> </a:t>
            </a:r>
            <a:r>
              <a:rPr lang="en-US" sz="2400" i="1" dirty="0"/>
              <a:t>w</a:t>
            </a:r>
            <a:r>
              <a:rPr lang="en-US" sz="2400" i="1" baseline="-25000" dirty="0"/>
              <a:t>2 </a:t>
            </a:r>
            <a:r>
              <a:rPr lang="en-US" sz="2400" i="1" dirty="0"/>
              <a:t> …  </a:t>
            </a:r>
            <a:r>
              <a:rPr lang="en-US" sz="2400" i="1" dirty="0" err="1"/>
              <a:t>w</a:t>
            </a:r>
            <a:r>
              <a:rPr lang="en-US" sz="2400" i="1" baseline="-25000" dirty="0" err="1"/>
              <a:t>n</a:t>
            </a:r>
            <a:endParaRPr lang="en-US" sz="2400" i="1" baseline="-25000" dirty="0"/>
          </a:p>
          <a:p>
            <a:pPr marL="838200" lvl="1" indent="-381000">
              <a:defRPr/>
            </a:pPr>
            <a:r>
              <a:rPr lang="en-US" sz="2400" dirty="0"/>
              <a:t>values:       </a:t>
            </a:r>
            <a:r>
              <a:rPr lang="en-US" sz="2400" i="1" dirty="0"/>
              <a:t>v</a:t>
            </a:r>
            <a:r>
              <a:rPr lang="en-US" sz="2400" baseline="-25000" dirty="0"/>
              <a:t>1    </a:t>
            </a:r>
            <a:r>
              <a:rPr lang="en-US" sz="2400" dirty="0"/>
              <a:t> </a:t>
            </a:r>
            <a:r>
              <a:rPr lang="en-US" sz="2400" i="1" dirty="0"/>
              <a:t>v</a:t>
            </a:r>
            <a:r>
              <a:rPr lang="en-US" sz="2400" i="1" baseline="-25000" dirty="0"/>
              <a:t>2</a:t>
            </a:r>
            <a:r>
              <a:rPr lang="en-US" sz="2400" i="1" dirty="0"/>
              <a:t>  …  </a:t>
            </a:r>
            <a:r>
              <a:rPr lang="en-US" sz="2400" i="1" dirty="0" err="1"/>
              <a:t>v</a:t>
            </a:r>
            <a:r>
              <a:rPr lang="en-US" sz="2400" i="1" baseline="-25000" dirty="0" err="1"/>
              <a:t>n</a:t>
            </a:r>
            <a:endParaRPr lang="en-US" sz="2400" i="1" baseline="-25000" dirty="0"/>
          </a:p>
          <a:p>
            <a:pPr marL="838200" lvl="1" indent="-381000">
              <a:defRPr/>
            </a:pPr>
            <a:r>
              <a:rPr lang="en-US" sz="2400" dirty="0"/>
              <a:t>a knapsack of capacity </a:t>
            </a:r>
            <a:r>
              <a:rPr lang="en-US" sz="2400" i="1" dirty="0"/>
              <a:t>W </a:t>
            </a:r>
            <a:endParaRPr lang="en-US" sz="2400" dirty="0"/>
          </a:p>
          <a:p>
            <a:pPr marL="457200" indent="-457200">
              <a:buNone/>
              <a:defRPr/>
            </a:pPr>
            <a:r>
              <a:rPr lang="en-US" dirty="0"/>
              <a:t>Find the most valuable </a:t>
            </a:r>
            <a:r>
              <a:rPr lang="en-US" i="1" dirty="0"/>
              <a:t>subset</a:t>
            </a:r>
            <a:r>
              <a:rPr lang="en-US" dirty="0"/>
              <a:t> of the items that fit into the knapsack</a:t>
            </a:r>
          </a:p>
          <a:p>
            <a:pPr marL="457200" indent="-457200">
              <a:buNone/>
              <a:defRPr/>
            </a:pPr>
            <a:endParaRPr lang="en-US" dirty="0"/>
          </a:p>
          <a:p>
            <a:pPr marL="457200" indent="-457200">
              <a:buNone/>
              <a:defRPr/>
            </a:pPr>
            <a:r>
              <a:rPr lang="en-US" dirty="0"/>
              <a:t>Example:  Knapsack capacity W=16</a:t>
            </a:r>
          </a:p>
          <a:p>
            <a:pPr marL="457200" indent="-457200">
              <a:buNone/>
              <a:defRPr/>
            </a:pPr>
            <a:r>
              <a:rPr lang="en-US" u="sng" dirty="0"/>
              <a:t>item   weight       value</a:t>
            </a:r>
          </a:p>
          <a:p>
            <a:pPr marL="457200" indent="-457200">
              <a:buFont typeface="Monotype Sorts" pitchFamily="2" charset="2"/>
              <a:buAutoNum type="arabicPlain"/>
              <a:defRPr/>
            </a:pPr>
            <a:r>
              <a:rPr lang="en-US" dirty="0"/>
              <a:t>         2              $20</a:t>
            </a:r>
          </a:p>
          <a:p>
            <a:pPr marL="457200" indent="-457200">
              <a:buFont typeface="Monotype Sorts" pitchFamily="2" charset="2"/>
              <a:buAutoNum type="arabicPlain"/>
              <a:defRPr/>
            </a:pPr>
            <a:r>
              <a:rPr lang="en-US" dirty="0"/>
              <a:t>         5              $30</a:t>
            </a:r>
          </a:p>
          <a:p>
            <a:pPr marL="457200" indent="-457200">
              <a:buFont typeface="Monotype Sorts" pitchFamily="2" charset="2"/>
              <a:buAutoNum type="arabicPlain"/>
              <a:defRPr/>
            </a:pPr>
            <a:r>
              <a:rPr lang="en-US" dirty="0"/>
              <a:t>       10              $50</a:t>
            </a:r>
          </a:p>
          <a:p>
            <a:pPr marL="457200" indent="-457200">
              <a:buFont typeface="Monotype Sorts" pitchFamily="2" charset="2"/>
              <a:buAutoNum type="arabicPlain"/>
              <a:defRPr/>
            </a:pPr>
            <a:r>
              <a:rPr lang="en-US" dirty="0"/>
              <a:t>         5              $10</a:t>
            </a:r>
          </a:p>
        </p:txBody>
      </p:sp>
      <p:pic>
        <p:nvPicPr>
          <p:cNvPr id="3" name="Audio 2">
            <a:hlinkClick r:id="" action="ppaction://media"/>
            <a:extLst>
              <a:ext uri="{FF2B5EF4-FFF2-40B4-BE49-F238E27FC236}">
                <a16:creationId xmlns:a16="http://schemas.microsoft.com/office/drawing/2014/main" id="{FC849A50-D518-4B48-A057-A85567EC4F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57895">
        <p:fade/>
      </p:transition>
    </mc:Choice>
    <mc:Fallback xmlns="">
      <p:transition spd="med" advTm="578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Rectangle 2"/>
          <p:cNvSpPr>
            <a:spLocks noGrp="1" noChangeArrowheads="1"/>
          </p:cNvSpPr>
          <p:nvPr>
            <p:ph type="title"/>
          </p:nvPr>
        </p:nvSpPr>
        <p:spPr>
          <a:xfrm>
            <a:off x="1046584" y="0"/>
            <a:ext cx="10476655" cy="843880"/>
          </a:xfrm>
        </p:spPr>
        <p:txBody>
          <a:bodyPr/>
          <a:lstStyle/>
          <a:p>
            <a:pPr>
              <a:defRPr/>
            </a:pPr>
            <a:r>
              <a:rPr lang="en-US" dirty="0"/>
              <a:t>Knapsack Problem by Exhaustive Search</a:t>
            </a:r>
          </a:p>
        </p:txBody>
      </p:sp>
      <p:sp>
        <p:nvSpPr>
          <p:cNvPr id="248835" name="Rectangle 3"/>
          <p:cNvSpPr>
            <a:spLocks noGrp="1" noChangeArrowheads="1"/>
          </p:cNvSpPr>
          <p:nvPr>
            <p:ph type="body" idx="1"/>
          </p:nvPr>
        </p:nvSpPr>
        <p:spPr>
          <a:xfrm>
            <a:off x="6129470" y="879876"/>
            <a:ext cx="5158116" cy="5648673"/>
          </a:xfrm>
        </p:spPr>
        <p:txBody>
          <a:bodyPr>
            <a:normAutofit fontScale="70000" lnSpcReduction="20000"/>
          </a:bodyPr>
          <a:lstStyle/>
          <a:p>
            <a:pPr marL="457200" indent="-457200">
              <a:lnSpc>
                <a:spcPct val="80000"/>
              </a:lnSpc>
              <a:buNone/>
              <a:defRPr/>
            </a:pPr>
            <a:r>
              <a:rPr lang="en-US" u="sng" dirty="0"/>
              <a:t>4321  Subset</a:t>
            </a:r>
            <a:r>
              <a:rPr lang="en-US" i="1" u="sng" dirty="0"/>
              <a:t>   </a:t>
            </a:r>
            <a:r>
              <a:rPr lang="en-US" u="sng" dirty="0"/>
              <a:t>Total weight</a:t>
            </a:r>
            <a:r>
              <a:rPr lang="en-US" i="1" u="sng" dirty="0"/>
              <a:t>     </a:t>
            </a:r>
            <a:r>
              <a:rPr lang="en-US" u="sng" dirty="0"/>
              <a:t>Total value</a:t>
            </a:r>
          </a:p>
          <a:p>
            <a:pPr marL="457200" indent="-457200">
              <a:lnSpc>
                <a:spcPct val="80000"/>
              </a:lnSpc>
              <a:buNone/>
              <a:defRPr/>
            </a:pPr>
            <a:r>
              <a:rPr lang="en-US" sz="2000" dirty="0"/>
              <a:t>0001         {1}               2                    $20</a:t>
            </a:r>
          </a:p>
          <a:p>
            <a:pPr marL="457200" indent="-457200">
              <a:lnSpc>
                <a:spcPct val="80000"/>
              </a:lnSpc>
              <a:buNone/>
              <a:defRPr/>
            </a:pPr>
            <a:r>
              <a:rPr lang="en-US" sz="2000" dirty="0"/>
              <a:t>0010         {2}               5                    $30</a:t>
            </a:r>
          </a:p>
          <a:p>
            <a:pPr marL="457200" indent="-457200">
              <a:lnSpc>
                <a:spcPct val="80000"/>
              </a:lnSpc>
              <a:buNone/>
              <a:defRPr/>
            </a:pPr>
            <a:r>
              <a:rPr lang="en-US" sz="2000" dirty="0"/>
              <a:t>0100         {3}             10                    $50</a:t>
            </a:r>
          </a:p>
          <a:p>
            <a:pPr marL="457200" indent="-457200">
              <a:lnSpc>
                <a:spcPct val="80000"/>
              </a:lnSpc>
              <a:buNone/>
              <a:defRPr/>
            </a:pPr>
            <a:r>
              <a:rPr lang="en-US" sz="2000" dirty="0"/>
              <a:t>1000         {4}               5                    $10</a:t>
            </a:r>
          </a:p>
          <a:p>
            <a:pPr marL="457200" indent="-457200">
              <a:lnSpc>
                <a:spcPct val="80000"/>
              </a:lnSpc>
              <a:buNone/>
              <a:defRPr/>
            </a:pPr>
            <a:r>
              <a:rPr lang="en-US" sz="2000" dirty="0"/>
              <a:t>0011      {1,2}               7                    $50</a:t>
            </a:r>
          </a:p>
          <a:p>
            <a:pPr marL="457200" indent="-457200">
              <a:lnSpc>
                <a:spcPct val="80000"/>
              </a:lnSpc>
              <a:buNone/>
              <a:defRPr/>
            </a:pPr>
            <a:r>
              <a:rPr lang="en-US" sz="2000" dirty="0"/>
              <a:t>0101      {1,3}             12                    $70</a:t>
            </a:r>
          </a:p>
          <a:p>
            <a:pPr marL="457200" indent="-457200">
              <a:lnSpc>
                <a:spcPct val="80000"/>
              </a:lnSpc>
              <a:buNone/>
              <a:defRPr/>
            </a:pPr>
            <a:r>
              <a:rPr lang="en-US" sz="2000" dirty="0"/>
              <a:t>1001      {1,4}              7                     $30</a:t>
            </a:r>
          </a:p>
          <a:p>
            <a:pPr marL="457200" indent="-457200">
              <a:lnSpc>
                <a:spcPct val="80000"/>
              </a:lnSpc>
              <a:buNone/>
              <a:defRPr/>
            </a:pPr>
            <a:r>
              <a:rPr lang="en-US" sz="2000" dirty="0"/>
              <a:t>0110      {2,3}             15                    $80</a:t>
            </a:r>
          </a:p>
          <a:p>
            <a:pPr marL="457200" indent="-457200">
              <a:lnSpc>
                <a:spcPct val="80000"/>
              </a:lnSpc>
              <a:buNone/>
              <a:defRPr/>
            </a:pPr>
            <a:r>
              <a:rPr lang="en-US" sz="2000" dirty="0"/>
              <a:t>1010      {2,4}             10                    $40</a:t>
            </a:r>
          </a:p>
          <a:p>
            <a:pPr marL="457200" indent="-457200">
              <a:lnSpc>
                <a:spcPct val="80000"/>
              </a:lnSpc>
              <a:buNone/>
              <a:defRPr/>
            </a:pPr>
            <a:r>
              <a:rPr lang="en-US" sz="2000" dirty="0"/>
              <a:t>1100     {3,4}              15                    $60</a:t>
            </a:r>
          </a:p>
          <a:p>
            <a:pPr marL="457200" indent="-457200">
              <a:lnSpc>
                <a:spcPct val="80000"/>
              </a:lnSpc>
              <a:buNone/>
              <a:defRPr/>
            </a:pPr>
            <a:r>
              <a:rPr lang="en-US" sz="2000" dirty="0"/>
              <a:t>0111   {1,2,3}             17                    not feasible</a:t>
            </a:r>
          </a:p>
          <a:p>
            <a:pPr marL="457200" indent="-457200">
              <a:lnSpc>
                <a:spcPct val="80000"/>
              </a:lnSpc>
              <a:buNone/>
              <a:defRPr/>
            </a:pPr>
            <a:r>
              <a:rPr lang="en-US" sz="2000" dirty="0"/>
              <a:t>1011  {1,2,4}              12                    $60</a:t>
            </a:r>
          </a:p>
          <a:p>
            <a:pPr marL="457200" indent="-457200">
              <a:lnSpc>
                <a:spcPct val="80000"/>
              </a:lnSpc>
              <a:buNone/>
              <a:defRPr/>
            </a:pPr>
            <a:r>
              <a:rPr lang="en-US" sz="2000" dirty="0"/>
              <a:t>1101   {1,3,4}             17                    not feasible</a:t>
            </a:r>
          </a:p>
          <a:p>
            <a:pPr marL="457200" indent="-457200">
              <a:lnSpc>
                <a:spcPct val="80000"/>
              </a:lnSpc>
              <a:buNone/>
              <a:defRPr/>
            </a:pPr>
            <a:r>
              <a:rPr lang="en-US" sz="2000" dirty="0"/>
              <a:t>1110   {2,3,4}              20                    not feasible</a:t>
            </a:r>
          </a:p>
          <a:p>
            <a:pPr marL="457200" indent="-457200">
              <a:lnSpc>
                <a:spcPct val="80000"/>
              </a:lnSpc>
              <a:buNone/>
              <a:defRPr/>
            </a:pPr>
            <a:r>
              <a:rPr lang="en-US" sz="2000" dirty="0"/>
              <a:t>1111 {1,2,3,4}             22                    not feasible</a:t>
            </a:r>
          </a:p>
        </p:txBody>
      </p:sp>
      <p:sp>
        <p:nvSpPr>
          <p:cNvPr id="5" name="Oval 4">
            <a:extLst>
              <a:ext uri="{FF2B5EF4-FFF2-40B4-BE49-F238E27FC236}">
                <a16:creationId xmlns:a16="http://schemas.microsoft.com/office/drawing/2014/main" id="{9E3C6C4B-9E35-4410-9CE3-E664A608803E}"/>
              </a:ext>
            </a:extLst>
          </p:cNvPr>
          <p:cNvSpPr/>
          <p:nvPr/>
        </p:nvSpPr>
        <p:spPr>
          <a:xfrm>
            <a:off x="6742484" y="3648022"/>
            <a:ext cx="2885978" cy="369332"/>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mc:AlternateContent xmlns:mc="http://schemas.openxmlformats.org/markup-compatibility/2006" xmlns:a14="http://schemas.microsoft.com/office/drawing/2010/main">
        <mc:Choice Requires="a14">
          <p:sp>
            <p:nvSpPr>
              <p:cNvPr id="6" name="Rectangle 3">
                <a:extLst>
                  <a:ext uri="{FF2B5EF4-FFF2-40B4-BE49-F238E27FC236}">
                    <a16:creationId xmlns:a16="http://schemas.microsoft.com/office/drawing/2014/main" id="{6F713FEC-3CC7-4B2C-AF72-5C8AAACEBBCE}"/>
                  </a:ext>
                </a:extLst>
              </p:cNvPr>
              <p:cNvSpPr txBox="1">
                <a:spLocks noChangeArrowheads="1"/>
              </p:cNvSpPr>
              <p:nvPr/>
            </p:nvSpPr>
            <p:spPr>
              <a:xfrm>
                <a:off x="1341741" y="1136828"/>
                <a:ext cx="4542656" cy="5391721"/>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marL="457200" indent="-457200">
                  <a:buFont typeface="Arial" pitchFamily="34" charset="0"/>
                  <a:buNone/>
                  <a:defRPr/>
                </a:pPr>
                <a:r>
                  <a:rPr lang="en-US" sz="2000" dirty="0"/>
                  <a:t>Example:  Knapsack capacity W=16</a:t>
                </a:r>
              </a:p>
              <a:p>
                <a:pPr marL="457200" indent="-457200">
                  <a:buFont typeface="Arial" pitchFamily="34" charset="0"/>
                  <a:buNone/>
                  <a:defRPr/>
                </a:pPr>
                <a:r>
                  <a:rPr lang="en-US" sz="2000" u="sng" dirty="0"/>
                  <a:t>item   weight       value</a:t>
                </a:r>
              </a:p>
              <a:p>
                <a:pPr marL="457200" indent="-457200">
                  <a:buFont typeface="Monotype Sorts" pitchFamily="2" charset="2"/>
                  <a:buAutoNum type="arabicPlain"/>
                  <a:defRPr/>
                </a:pPr>
                <a:r>
                  <a:rPr lang="en-US" sz="2000" dirty="0"/>
                  <a:t>         2              $20</a:t>
                </a:r>
              </a:p>
              <a:p>
                <a:pPr marL="457200" indent="-457200">
                  <a:buFont typeface="Monotype Sorts" pitchFamily="2" charset="2"/>
                  <a:buAutoNum type="arabicPlain"/>
                  <a:defRPr/>
                </a:pPr>
                <a:r>
                  <a:rPr lang="en-US" sz="2000" dirty="0"/>
                  <a:t>         5              $30</a:t>
                </a:r>
              </a:p>
              <a:p>
                <a:pPr marL="457200" indent="-457200">
                  <a:buFont typeface="Monotype Sorts" pitchFamily="2" charset="2"/>
                  <a:buAutoNum type="arabicPlain"/>
                  <a:defRPr/>
                </a:pPr>
                <a:r>
                  <a:rPr lang="en-US" sz="2000" dirty="0"/>
                  <a:t>       10              $50</a:t>
                </a:r>
              </a:p>
              <a:p>
                <a:pPr marL="457200" indent="-457200">
                  <a:buFont typeface="Monotype Sorts" pitchFamily="2" charset="2"/>
                  <a:buAutoNum type="arabicPlain"/>
                  <a:defRPr/>
                </a:pPr>
                <a:r>
                  <a:rPr lang="en-US" sz="2000" dirty="0"/>
                  <a:t>         5              $10</a:t>
                </a:r>
              </a:p>
              <a:p>
                <a:pPr marL="457200" indent="-457200">
                  <a:buFont typeface="Monotype Sorts" pitchFamily="2" charset="2"/>
                  <a:buAutoNum type="arabicPlain"/>
                  <a:defRPr/>
                </a:pPr>
                <a:endParaRPr lang="en-US" sz="2000" dirty="0"/>
              </a:p>
              <a:p>
                <a:pPr marL="0" indent="0">
                  <a:buNone/>
                  <a:defRPr/>
                </a:pPr>
                <a:r>
                  <a:rPr lang="en-US" sz="2000" dirty="0"/>
                  <a:t>Number of subsets: </a:t>
                </a:r>
                <a14:m>
                  <m:oMath xmlns:m="http://schemas.openxmlformats.org/officeDocument/2006/math">
                    <m:sSup>
                      <m:sSupPr>
                        <m:ctrlPr>
                          <a:rPr lang="en-US" sz="2000" i="1" smtClean="0">
                            <a:latin typeface="Cambria Math" panose="02040503050406030204" pitchFamily="18" charset="0"/>
                          </a:rPr>
                        </m:ctrlPr>
                      </m:sSupPr>
                      <m:e>
                        <m:r>
                          <a:rPr lang="en-CA" sz="2000" b="0" i="1" smtClean="0">
                            <a:latin typeface="Cambria Math" panose="02040503050406030204" pitchFamily="18" charset="0"/>
                          </a:rPr>
                          <m:t>2</m:t>
                        </m:r>
                      </m:e>
                      <m:sup>
                        <m:r>
                          <a:rPr lang="en-CA" sz="2000" b="0" i="1" smtClean="0">
                            <a:latin typeface="Cambria Math" panose="02040503050406030204" pitchFamily="18" charset="0"/>
                          </a:rPr>
                          <m:t>𝑛</m:t>
                        </m:r>
                      </m:sup>
                    </m:sSup>
                  </m:oMath>
                </a14:m>
                <a:endParaRPr lang="en-US" sz="2000" dirty="0"/>
              </a:p>
              <a:p>
                <a:pPr marL="0" indent="0">
                  <a:buNone/>
                  <a:defRPr/>
                </a:pPr>
                <a:r>
                  <a:rPr lang="en-US" sz="2000" dirty="0"/>
                  <a:t>Efficiency: </a:t>
                </a:r>
                <a:r>
                  <a:rPr lang="el-GR" sz="2000" dirty="0">
                    <a:latin typeface="Arial" panose="020B0604020202020204" pitchFamily="34" charset="0"/>
                    <a:cs typeface="Arial" panose="020B0604020202020204" pitchFamily="34" charset="0"/>
                  </a:rPr>
                  <a:t>Θ</a:t>
                </a:r>
                <a:r>
                  <a:rPr lang="en-CA" sz="2000" dirty="0">
                    <a:latin typeface="Arial" panose="020B0604020202020204" pitchFamily="34" charset="0"/>
                    <a:cs typeface="Arial" panose="020B0604020202020204" pitchFamily="34" charset="0"/>
                  </a:rPr>
                  <a:t>(</a:t>
                </a:r>
                <a14:m>
                  <m:oMath xmlns:m="http://schemas.openxmlformats.org/officeDocument/2006/math">
                    <m:sSup>
                      <m:sSupPr>
                        <m:ctrlPr>
                          <a:rPr lang="en-US" sz="2000" i="1">
                            <a:latin typeface="Cambria Math" panose="02040503050406030204" pitchFamily="18" charset="0"/>
                          </a:rPr>
                        </m:ctrlPr>
                      </m:sSupPr>
                      <m:e>
                        <m:r>
                          <a:rPr lang="en-CA" sz="2000" i="1">
                            <a:latin typeface="Cambria Math" panose="02040503050406030204" pitchFamily="18" charset="0"/>
                          </a:rPr>
                          <m:t>2</m:t>
                        </m:r>
                      </m:e>
                      <m:sup>
                        <m:r>
                          <a:rPr lang="en-CA" sz="2000" i="1">
                            <a:latin typeface="Cambria Math" panose="02040503050406030204" pitchFamily="18" charset="0"/>
                          </a:rPr>
                          <m:t>𝑛</m:t>
                        </m:r>
                      </m:sup>
                    </m:sSup>
                  </m:oMath>
                </a14:m>
                <a:r>
                  <a:rPr lang="en-US" sz="2000" dirty="0"/>
                  <a:t>)</a:t>
                </a:r>
              </a:p>
            </p:txBody>
          </p:sp>
        </mc:Choice>
        <mc:Fallback xmlns="">
          <p:sp>
            <p:nvSpPr>
              <p:cNvPr id="6" name="Rectangle 3">
                <a:extLst>
                  <a:ext uri="{FF2B5EF4-FFF2-40B4-BE49-F238E27FC236}">
                    <a16:creationId xmlns:a16="http://schemas.microsoft.com/office/drawing/2014/main" id="{6F713FEC-3CC7-4B2C-AF72-5C8AAACEBBCE}"/>
                  </a:ext>
                </a:extLst>
              </p:cNvPr>
              <p:cNvSpPr txBox="1">
                <a:spLocks noRot="1" noChangeAspect="1" noMove="1" noResize="1" noEditPoints="1" noAdjustHandles="1" noChangeArrowheads="1" noChangeShapeType="1" noTextEdit="1"/>
              </p:cNvSpPr>
              <p:nvPr/>
            </p:nvSpPr>
            <p:spPr>
              <a:xfrm>
                <a:off x="1341741" y="1136828"/>
                <a:ext cx="4542656" cy="5391721"/>
              </a:xfrm>
              <a:prstGeom prst="rect">
                <a:avLst/>
              </a:prstGeom>
              <a:blipFill>
                <a:blip r:embed="rId5"/>
                <a:stretch>
                  <a:fillRect l="-1342" t="-1017"/>
                </a:stretch>
              </a:blipFill>
            </p:spPr>
            <p:txBody>
              <a:bodyPr/>
              <a:lstStyle/>
              <a:p>
                <a:r>
                  <a:rPr lang="en-CA">
                    <a:noFill/>
                  </a:rPr>
                  <a:t> </a:t>
                </a:r>
              </a:p>
            </p:txBody>
          </p:sp>
        </mc:Fallback>
      </mc:AlternateContent>
      <p:pic>
        <p:nvPicPr>
          <p:cNvPr id="2" name="Audio 1">
            <a:hlinkClick r:id="" action="ppaction://media"/>
            <a:extLst>
              <a:ext uri="{FF2B5EF4-FFF2-40B4-BE49-F238E27FC236}">
                <a16:creationId xmlns:a16="http://schemas.microsoft.com/office/drawing/2014/main" id="{55AC9B95-41FA-5946-8988-CF3C7A4645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66552">
        <p:fade/>
      </p:transition>
    </mc:Choice>
    <mc:Fallback>
      <p:transition spd="med" advTm="6655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Rectangle 2"/>
          <p:cNvSpPr>
            <a:spLocks noGrp="1" noChangeArrowheads="1"/>
          </p:cNvSpPr>
          <p:nvPr>
            <p:ph type="title"/>
          </p:nvPr>
        </p:nvSpPr>
        <p:spPr>
          <a:xfrm>
            <a:off x="1046584" y="0"/>
            <a:ext cx="10476655" cy="843880"/>
          </a:xfrm>
        </p:spPr>
        <p:txBody>
          <a:bodyPr/>
          <a:lstStyle/>
          <a:p>
            <a:pPr>
              <a:defRPr/>
            </a:pPr>
            <a:r>
              <a:rPr lang="en-US" dirty="0"/>
              <a:t>Knapsack Problem by Exhaustive Search</a:t>
            </a:r>
          </a:p>
        </p:txBody>
      </p:sp>
      <p:sp>
        <p:nvSpPr>
          <p:cNvPr id="248835" name="Rectangle 3"/>
          <p:cNvSpPr>
            <a:spLocks noGrp="1" noChangeArrowheads="1"/>
          </p:cNvSpPr>
          <p:nvPr>
            <p:ph type="body" idx="1"/>
          </p:nvPr>
        </p:nvSpPr>
        <p:spPr>
          <a:xfrm>
            <a:off x="6129470" y="879876"/>
            <a:ext cx="5158116" cy="5648673"/>
          </a:xfrm>
        </p:spPr>
        <p:txBody>
          <a:bodyPr>
            <a:normAutofit fontScale="70000" lnSpcReduction="20000"/>
          </a:bodyPr>
          <a:lstStyle/>
          <a:p>
            <a:pPr marL="457200" indent="-457200">
              <a:lnSpc>
                <a:spcPct val="80000"/>
              </a:lnSpc>
              <a:buNone/>
              <a:defRPr/>
            </a:pPr>
            <a:r>
              <a:rPr lang="en-US" u="sng" dirty="0"/>
              <a:t>4321  Subset</a:t>
            </a:r>
            <a:r>
              <a:rPr lang="en-US" i="1" u="sng" dirty="0"/>
              <a:t>   </a:t>
            </a:r>
            <a:r>
              <a:rPr lang="en-US" u="sng" dirty="0"/>
              <a:t>Total weight</a:t>
            </a:r>
            <a:r>
              <a:rPr lang="en-US" i="1" u="sng" dirty="0"/>
              <a:t>     </a:t>
            </a:r>
            <a:r>
              <a:rPr lang="en-US" u="sng" dirty="0"/>
              <a:t>Total value</a:t>
            </a:r>
          </a:p>
          <a:p>
            <a:pPr marL="457200" indent="-457200">
              <a:lnSpc>
                <a:spcPct val="80000"/>
              </a:lnSpc>
              <a:buNone/>
              <a:defRPr/>
            </a:pPr>
            <a:r>
              <a:rPr lang="en-US" sz="2000" dirty="0"/>
              <a:t>0001         {1}               2                    $20</a:t>
            </a:r>
          </a:p>
          <a:p>
            <a:pPr marL="457200" indent="-457200">
              <a:lnSpc>
                <a:spcPct val="80000"/>
              </a:lnSpc>
              <a:buNone/>
              <a:defRPr/>
            </a:pPr>
            <a:r>
              <a:rPr lang="en-US" sz="2000" dirty="0"/>
              <a:t>0010         {2}               5                    $30</a:t>
            </a:r>
          </a:p>
          <a:p>
            <a:pPr marL="457200" indent="-457200">
              <a:lnSpc>
                <a:spcPct val="80000"/>
              </a:lnSpc>
              <a:buNone/>
              <a:defRPr/>
            </a:pPr>
            <a:r>
              <a:rPr lang="en-US" sz="2000" dirty="0"/>
              <a:t>0100         {3}             10                    $50</a:t>
            </a:r>
          </a:p>
          <a:p>
            <a:pPr marL="457200" indent="-457200">
              <a:lnSpc>
                <a:spcPct val="80000"/>
              </a:lnSpc>
              <a:buNone/>
              <a:defRPr/>
            </a:pPr>
            <a:r>
              <a:rPr lang="en-US" sz="2000" dirty="0"/>
              <a:t>1000         {4}               5                    $10</a:t>
            </a:r>
          </a:p>
          <a:p>
            <a:pPr marL="457200" indent="-457200">
              <a:lnSpc>
                <a:spcPct val="80000"/>
              </a:lnSpc>
              <a:buNone/>
              <a:defRPr/>
            </a:pPr>
            <a:r>
              <a:rPr lang="en-US" sz="2000" dirty="0"/>
              <a:t>0011      {1,2}               7                    $50</a:t>
            </a:r>
          </a:p>
          <a:p>
            <a:pPr marL="457200" indent="-457200">
              <a:lnSpc>
                <a:spcPct val="80000"/>
              </a:lnSpc>
              <a:buNone/>
              <a:defRPr/>
            </a:pPr>
            <a:r>
              <a:rPr lang="en-US" sz="2000" dirty="0"/>
              <a:t>0101      {1,3}             12                    $70</a:t>
            </a:r>
          </a:p>
          <a:p>
            <a:pPr marL="457200" indent="-457200">
              <a:lnSpc>
                <a:spcPct val="80000"/>
              </a:lnSpc>
              <a:buNone/>
              <a:defRPr/>
            </a:pPr>
            <a:r>
              <a:rPr lang="en-US" sz="2000" dirty="0"/>
              <a:t>1001      {1,4}              7                     $30</a:t>
            </a:r>
          </a:p>
          <a:p>
            <a:pPr marL="457200" indent="-457200">
              <a:lnSpc>
                <a:spcPct val="80000"/>
              </a:lnSpc>
              <a:buNone/>
              <a:defRPr/>
            </a:pPr>
            <a:r>
              <a:rPr lang="en-US" sz="2000" dirty="0"/>
              <a:t>0110      {2,3}             15                    $80</a:t>
            </a:r>
          </a:p>
          <a:p>
            <a:pPr marL="457200" indent="-457200">
              <a:lnSpc>
                <a:spcPct val="80000"/>
              </a:lnSpc>
              <a:buNone/>
              <a:defRPr/>
            </a:pPr>
            <a:r>
              <a:rPr lang="en-US" sz="2000" dirty="0"/>
              <a:t>1010      {2,4}             10                    $40</a:t>
            </a:r>
          </a:p>
          <a:p>
            <a:pPr marL="457200" indent="-457200">
              <a:lnSpc>
                <a:spcPct val="80000"/>
              </a:lnSpc>
              <a:buNone/>
              <a:defRPr/>
            </a:pPr>
            <a:r>
              <a:rPr lang="en-US" sz="2000" dirty="0"/>
              <a:t>1100     {3,4}              15                    $60</a:t>
            </a:r>
          </a:p>
          <a:p>
            <a:pPr marL="457200" indent="-457200">
              <a:lnSpc>
                <a:spcPct val="80000"/>
              </a:lnSpc>
              <a:buNone/>
              <a:defRPr/>
            </a:pPr>
            <a:r>
              <a:rPr lang="en-US" sz="2000" dirty="0"/>
              <a:t>0111   {1,2,3}             17                    not feasible</a:t>
            </a:r>
          </a:p>
          <a:p>
            <a:pPr marL="457200" indent="-457200">
              <a:lnSpc>
                <a:spcPct val="80000"/>
              </a:lnSpc>
              <a:buNone/>
              <a:defRPr/>
            </a:pPr>
            <a:r>
              <a:rPr lang="en-US" sz="2000" dirty="0"/>
              <a:t>1011  {1,2,4}              12                    $60</a:t>
            </a:r>
          </a:p>
          <a:p>
            <a:pPr marL="457200" indent="-457200">
              <a:lnSpc>
                <a:spcPct val="80000"/>
              </a:lnSpc>
              <a:buNone/>
              <a:defRPr/>
            </a:pPr>
            <a:r>
              <a:rPr lang="en-US" sz="2000" dirty="0"/>
              <a:t>1101   {1,3,4}             17                    not feasible</a:t>
            </a:r>
          </a:p>
          <a:p>
            <a:pPr marL="457200" indent="-457200">
              <a:lnSpc>
                <a:spcPct val="80000"/>
              </a:lnSpc>
              <a:buNone/>
              <a:defRPr/>
            </a:pPr>
            <a:r>
              <a:rPr lang="en-US" sz="2000" dirty="0"/>
              <a:t>1110   {2,3,4}              20                    not feasible</a:t>
            </a:r>
          </a:p>
          <a:p>
            <a:pPr marL="457200" indent="-457200">
              <a:lnSpc>
                <a:spcPct val="80000"/>
              </a:lnSpc>
              <a:buNone/>
              <a:defRPr/>
            </a:pPr>
            <a:r>
              <a:rPr lang="en-US" sz="2000" dirty="0"/>
              <a:t>1111 {1,2,3,4}             22                    not feasible</a:t>
            </a:r>
          </a:p>
        </p:txBody>
      </p:sp>
      <p:sp>
        <p:nvSpPr>
          <p:cNvPr id="5" name="Oval 4">
            <a:extLst>
              <a:ext uri="{FF2B5EF4-FFF2-40B4-BE49-F238E27FC236}">
                <a16:creationId xmlns:a16="http://schemas.microsoft.com/office/drawing/2014/main" id="{9E3C6C4B-9E35-4410-9CE3-E664A608803E}"/>
              </a:ext>
            </a:extLst>
          </p:cNvPr>
          <p:cNvSpPr/>
          <p:nvPr/>
        </p:nvSpPr>
        <p:spPr>
          <a:xfrm>
            <a:off x="6137889" y="1147843"/>
            <a:ext cx="576064" cy="5380706"/>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mc:AlternateContent xmlns:mc="http://schemas.openxmlformats.org/markup-compatibility/2006" xmlns:a14="http://schemas.microsoft.com/office/drawing/2010/main">
        <mc:Choice Requires="a14">
          <p:sp>
            <p:nvSpPr>
              <p:cNvPr id="6" name="Rectangle 3">
                <a:extLst>
                  <a:ext uri="{FF2B5EF4-FFF2-40B4-BE49-F238E27FC236}">
                    <a16:creationId xmlns:a16="http://schemas.microsoft.com/office/drawing/2014/main" id="{6F713FEC-3CC7-4B2C-AF72-5C8AAACEBBCE}"/>
                  </a:ext>
                </a:extLst>
              </p:cNvPr>
              <p:cNvSpPr txBox="1">
                <a:spLocks noChangeArrowheads="1"/>
              </p:cNvSpPr>
              <p:nvPr/>
            </p:nvSpPr>
            <p:spPr>
              <a:xfrm>
                <a:off x="1341741" y="1136828"/>
                <a:ext cx="4542656" cy="5391721"/>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marL="457200" indent="-457200">
                  <a:buFont typeface="Arial" pitchFamily="34" charset="0"/>
                  <a:buNone/>
                  <a:defRPr/>
                </a:pPr>
                <a:r>
                  <a:rPr lang="en-US" sz="2000" dirty="0"/>
                  <a:t>Example:  Knapsack capacity W=16</a:t>
                </a:r>
              </a:p>
              <a:p>
                <a:pPr marL="457200" indent="-457200">
                  <a:buFont typeface="Arial" pitchFamily="34" charset="0"/>
                  <a:buNone/>
                  <a:defRPr/>
                </a:pPr>
                <a:r>
                  <a:rPr lang="en-US" sz="2000" u="sng" dirty="0"/>
                  <a:t>item   weight       value</a:t>
                </a:r>
              </a:p>
              <a:p>
                <a:pPr marL="457200" indent="-457200">
                  <a:buFont typeface="Monotype Sorts" pitchFamily="2" charset="2"/>
                  <a:buAutoNum type="arabicPlain"/>
                  <a:defRPr/>
                </a:pPr>
                <a:r>
                  <a:rPr lang="en-US" sz="2000" dirty="0"/>
                  <a:t>         2              $20</a:t>
                </a:r>
              </a:p>
              <a:p>
                <a:pPr marL="457200" indent="-457200">
                  <a:buFont typeface="Monotype Sorts" pitchFamily="2" charset="2"/>
                  <a:buAutoNum type="arabicPlain"/>
                  <a:defRPr/>
                </a:pPr>
                <a:r>
                  <a:rPr lang="en-US" sz="2000" dirty="0"/>
                  <a:t>         5              $30</a:t>
                </a:r>
              </a:p>
              <a:p>
                <a:pPr marL="457200" indent="-457200">
                  <a:buFont typeface="Monotype Sorts" pitchFamily="2" charset="2"/>
                  <a:buAutoNum type="arabicPlain"/>
                  <a:defRPr/>
                </a:pPr>
                <a:r>
                  <a:rPr lang="en-US" sz="2000" dirty="0"/>
                  <a:t>       10              $50</a:t>
                </a:r>
              </a:p>
              <a:p>
                <a:pPr marL="457200" indent="-457200">
                  <a:buFont typeface="Monotype Sorts" pitchFamily="2" charset="2"/>
                  <a:buAutoNum type="arabicPlain"/>
                  <a:defRPr/>
                </a:pPr>
                <a:r>
                  <a:rPr lang="en-US" sz="2000" dirty="0"/>
                  <a:t>         5              $10</a:t>
                </a:r>
              </a:p>
              <a:p>
                <a:pPr marL="457200" indent="-457200">
                  <a:buFont typeface="Monotype Sorts" pitchFamily="2" charset="2"/>
                  <a:buAutoNum type="arabicPlain"/>
                  <a:defRPr/>
                </a:pPr>
                <a:endParaRPr lang="en-US" sz="2000" dirty="0"/>
              </a:p>
              <a:p>
                <a:pPr marL="0" indent="0">
                  <a:buNone/>
                  <a:defRPr/>
                </a:pPr>
                <a:r>
                  <a:rPr lang="en-US" sz="2000" dirty="0"/>
                  <a:t>Number of subsets: </a:t>
                </a:r>
                <a14:m>
                  <m:oMath xmlns:m="http://schemas.openxmlformats.org/officeDocument/2006/math">
                    <m:sSup>
                      <m:sSupPr>
                        <m:ctrlPr>
                          <a:rPr lang="en-US" sz="2000" i="1" smtClean="0">
                            <a:latin typeface="Cambria Math" panose="02040503050406030204" pitchFamily="18" charset="0"/>
                          </a:rPr>
                        </m:ctrlPr>
                      </m:sSupPr>
                      <m:e>
                        <m:r>
                          <a:rPr lang="en-CA" sz="2000" b="0" i="1" smtClean="0">
                            <a:latin typeface="Cambria Math" panose="02040503050406030204" pitchFamily="18" charset="0"/>
                          </a:rPr>
                          <m:t>2</m:t>
                        </m:r>
                      </m:e>
                      <m:sup>
                        <m:r>
                          <a:rPr lang="en-CA" sz="2000" b="0" i="1" smtClean="0">
                            <a:latin typeface="Cambria Math" panose="02040503050406030204" pitchFamily="18" charset="0"/>
                          </a:rPr>
                          <m:t>𝑛</m:t>
                        </m:r>
                      </m:sup>
                    </m:sSup>
                  </m:oMath>
                </a14:m>
                <a:endParaRPr lang="en-US" sz="2000" dirty="0"/>
              </a:p>
              <a:p>
                <a:pPr marL="0" indent="0">
                  <a:buNone/>
                  <a:defRPr/>
                </a:pPr>
                <a:r>
                  <a:rPr lang="en-US" sz="2000" dirty="0"/>
                  <a:t>Efficiency: </a:t>
                </a:r>
                <a:r>
                  <a:rPr lang="el-GR" sz="2000" dirty="0">
                    <a:latin typeface="Arial" panose="020B0604020202020204" pitchFamily="34" charset="0"/>
                    <a:cs typeface="Arial" panose="020B0604020202020204" pitchFamily="34" charset="0"/>
                  </a:rPr>
                  <a:t>Θ</a:t>
                </a:r>
                <a:r>
                  <a:rPr lang="en-CA" sz="2000" dirty="0">
                    <a:latin typeface="Arial" panose="020B0604020202020204" pitchFamily="34" charset="0"/>
                    <a:cs typeface="Arial" panose="020B0604020202020204" pitchFamily="34" charset="0"/>
                  </a:rPr>
                  <a:t>(</a:t>
                </a:r>
                <a14:m>
                  <m:oMath xmlns:m="http://schemas.openxmlformats.org/officeDocument/2006/math">
                    <m:sSup>
                      <m:sSupPr>
                        <m:ctrlPr>
                          <a:rPr lang="en-US" sz="2000" i="1">
                            <a:latin typeface="Cambria Math" panose="02040503050406030204" pitchFamily="18" charset="0"/>
                          </a:rPr>
                        </m:ctrlPr>
                      </m:sSupPr>
                      <m:e>
                        <m:r>
                          <a:rPr lang="en-CA" sz="2000" i="1">
                            <a:latin typeface="Cambria Math" panose="02040503050406030204" pitchFamily="18" charset="0"/>
                          </a:rPr>
                          <m:t>2</m:t>
                        </m:r>
                      </m:e>
                      <m:sup>
                        <m:r>
                          <a:rPr lang="en-CA" sz="2000" i="1">
                            <a:latin typeface="Cambria Math" panose="02040503050406030204" pitchFamily="18" charset="0"/>
                          </a:rPr>
                          <m:t>𝑛</m:t>
                        </m:r>
                      </m:sup>
                    </m:sSup>
                  </m:oMath>
                </a14:m>
                <a:r>
                  <a:rPr lang="en-US" sz="2000" dirty="0"/>
                  <a:t>)</a:t>
                </a:r>
              </a:p>
            </p:txBody>
          </p:sp>
        </mc:Choice>
        <mc:Fallback xmlns="">
          <p:sp>
            <p:nvSpPr>
              <p:cNvPr id="6" name="Rectangle 3">
                <a:extLst>
                  <a:ext uri="{FF2B5EF4-FFF2-40B4-BE49-F238E27FC236}">
                    <a16:creationId xmlns:a16="http://schemas.microsoft.com/office/drawing/2014/main" id="{6F713FEC-3CC7-4B2C-AF72-5C8AAACEBBCE}"/>
                  </a:ext>
                </a:extLst>
              </p:cNvPr>
              <p:cNvSpPr txBox="1">
                <a:spLocks noRot="1" noChangeAspect="1" noMove="1" noResize="1" noEditPoints="1" noAdjustHandles="1" noChangeArrowheads="1" noChangeShapeType="1" noTextEdit="1"/>
              </p:cNvSpPr>
              <p:nvPr/>
            </p:nvSpPr>
            <p:spPr>
              <a:xfrm>
                <a:off x="1341741" y="1136828"/>
                <a:ext cx="4542656" cy="5391721"/>
              </a:xfrm>
              <a:prstGeom prst="rect">
                <a:avLst/>
              </a:prstGeom>
              <a:blipFill>
                <a:blip r:embed="rId5"/>
                <a:stretch>
                  <a:fillRect l="-1342" t="-1017"/>
                </a:stretch>
              </a:blipFill>
            </p:spPr>
            <p:txBody>
              <a:bodyPr/>
              <a:lstStyle/>
              <a:p>
                <a:r>
                  <a:rPr lang="en-CA">
                    <a:noFill/>
                  </a:rPr>
                  <a:t> </a:t>
                </a:r>
              </a:p>
            </p:txBody>
          </p:sp>
        </mc:Fallback>
      </mc:AlternateContent>
      <p:pic>
        <p:nvPicPr>
          <p:cNvPr id="2" name="Audio 1">
            <a:hlinkClick r:id="" action="ppaction://media"/>
            <a:extLst>
              <a:ext uri="{FF2B5EF4-FFF2-40B4-BE49-F238E27FC236}">
                <a16:creationId xmlns:a16="http://schemas.microsoft.com/office/drawing/2014/main" id="{AC1EFE01-764E-C942-A5A4-B9A38294197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692189429"/>
      </p:ext>
    </p:extLst>
  </p:cSld>
  <p:clrMapOvr>
    <a:masterClrMapping/>
  </p:clrMapOvr>
  <mc:AlternateContent xmlns:mc="http://schemas.openxmlformats.org/markup-compatibility/2006" xmlns:p14="http://schemas.microsoft.com/office/powerpoint/2010/main">
    <mc:Choice Requires="p14">
      <p:transition spd="med" p14:dur="700" advTm="63753">
        <p:fade/>
      </p:transition>
    </mc:Choice>
    <mc:Fallback xmlns="">
      <p:transition spd="med" advTm="6375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Rectangle 2"/>
          <p:cNvSpPr>
            <a:spLocks noGrp="1" noChangeArrowheads="1"/>
          </p:cNvSpPr>
          <p:nvPr>
            <p:ph type="title"/>
          </p:nvPr>
        </p:nvSpPr>
        <p:spPr>
          <a:xfrm>
            <a:off x="1053852" y="14354"/>
            <a:ext cx="9144001" cy="771872"/>
          </a:xfrm>
        </p:spPr>
        <p:txBody>
          <a:bodyPr>
            <a:normAutofit/>
          </a:bodyPr>
          <a:lstStyle/>
          <a:p>
            <a:pPr>
              <a:defRPr/>
            </a:pPr>
            <a:r>
              <a:rPr lang="en-US" dirty="0"/>
              <a:t>Example 3: The Assignment Problem</a:t>
            </a:r>
          </a:p>
        </p:txBody>
      </p:sp>
      <p:sp>
        <p:nvSpPr>
          <p:cNvPr id="280579" name="Rectangle 3"/>
          <p:cNvSpPr>
            <a:spLocks noGrp="1" noChangeArrowheads="1"/>
          </p:cNvSpPr>
          <p:nvPr>
            <p:ph type="body" idx="1"/>
          </p:nvPr>
        </p:nvSpPr>
        <p:spPr>
          <a:xfrm>
            <a:off x="1053852" y="1143000"/>
            <a:ext cx="10513168" cy="5486400"/>
          </a:xfrm>
        </p:spPr>
        <p:txBody>
          <a:bodyPr>
            <a:normAutofit fontScale="92500" lnSpcReduction="10000"/>
          </a:bodyPr>
          <a:lstStyle/>
          <a:p>
            <a:pPr marL="0" indent="0">
              <a:lnSpc>
                <a:spcPct val="110000"/>
              </a:lnSpc>
              <a:buNone/>
              <a:defRPr/>
            </a:pPr>
            <a:r>
              <a:rPr lang="en-US" dirty="0"/>
              <a:t>There are </a:t>
            </a:r>
            <a:r>
              <a:rPr lang="en-US" i="1" dirty="0"/>
              <a:t>n </a:t>
            </a:r>
            <a:r>
              <a:rPr lang="en-US" dirty="0"/>
              <a:t>people who need to be assigned to </a:t>
            </a:r>
            <a:r>
              <a:rPr lang="en-US" i="1" dirty="0"/>
              <a:t>n</a:t>
            </a:r>
            <a:r>
              <a:rPr lang="en-US" dirty="0"/>
              <a:t> jobs, one person per job.  The cost of assigning person </a:t>
            </a:r>
            <a:r>
              <a:rPr lang="en-US" i="1" dirty="0" err="1"/>
              <a:t>i</a:t>
            </a:r>
            <a:r>
              <a:rPr lang="en-US" i="1" dirty="0"/>
              <a:t> </a:t>
            </a:r>
            <a:r>
              <a:rPr lang="en-US" dirty="0"/>
              <a:t>to job </a:t>
            </a:r>
            <a:r>
              <a:rPr lang="en-US" i="1" dirty="0"/>
              <a:t>j</a:t>
            </a:r>
            <a:r>
              <a:rPr lang="en-US" dirty="0"/>
              <a:t> is C[</a:t>
            </a:r>
            <a:r>
              <a:rPr lang="en-US" i="1" dirty="0" err="1"/>
              <a:t>i</a:t>
            </a:r>
            <a:r>
              <a:rPr lang="en-US" dirty="0" err="1"/>
              <a:t>,</a:t>
            </a:r>
            <a:r>
              <a:rPr lang="en-US" i="1" dirty="0" err="1"/>
              <a:t>j</a:t>
            </a:r>
            <a:r>
              <a:rPr lang="en-US" dirty="0"/>
              <a:t>].  Find an assignment that minimizes the total cost.</a:t>
            </a:r>
          </a:p>
          <a:p>
            <a:pPr marL="0" indent="0">
              <a:buNone/>
              <a:defRPr/>
            </a:pPr>
            <a:r>
              <a:rPr lang="en-US" sz="2200" dirty="0"/>
              <a:t>	     Job 1   Job 2   Job 3   Job 4</a:t>
            </a:r>
          </a:p>
          <a:p>
            <a:pPr marL="0" indent="0">
              <a:buNone/>
              <a:defRPr/>
            </a:pPr>
            <a:r>
              <a:rPr lang="en-US" sz="2200" dirty="0"/>
              <a:t>Person 1        9	         2          7         8</a:t>
            </a:r>
          </a:p>
          <a:p>
            <a:pPr marL="0" indent="0">
              <a:buNone/>
              <a:defRPr/>
            </a:pPr>
            <a:r>
              <a:rPr lang="en-US" sz="2200" dirty="0"/>
              <a:t>Person 2        6          4          3          7</a:t>
            </a:r>
          </a:p>
          <a:p>
            <a:pPr marL="0" indent="0">
              <a:buNone/>
              <a:defRPr/>
            </a:pPr>
            <a:r>
              <a:rPr lang="en-US" sz="2200" dirty="0"/>
              <a:t>Person 3        5          8          1          8</a:t>
            </a:r>
          </a:p>
          <a:p>
            <a:pPr marL="0" indent="0">
              <a:buNone/>
              <a:defRPr/>
            </a:pPr>
            <a:r>
              <a:rPr lang="en-US" sz="2200" dirty="0"/>
              <a:t>Person 4        7          6          9          4</a:t>
            </a:r>
          </a:p>
          <a:p>
            <a:pPr marL="0" indent="0">
              <a:buNone/>
              <a:defRPr/>
            </a:pPr>
            <a:endParaRPr lang="en-US" dirty="0"/>
          </a:p>
          <a:p>
            <a:pPr marL="0" indent="0">
              <a:lnSpc>
                <a:spcPct val="110000"/>
              </a:lnSpc>
              <a:buNone/>
              <a:defRPr/>
            </a:pPr>
            <a:r>
              <a:rPr lang="en-US" dirty="0"/>
              <a:t>Algorithmic Plan:</a:t>
            </a:r>
            <a:r>
              <a:rPr lang="en-US" b="0" dirty="0"/>
              <a:t> </a:t>
            </a:r>
            <a:r>
              <a:rPr lang="en-US" dirty="0"/>
              <a:t>Generate all legitimate assignments, compute their costs, and select the cheapest one.</a:t>
            </a:r>
          </a:p>
          <a:p>
            <a:pPr marL="0" indent="0">
              <a:buNone/>
              <a:defRPr/>
            </a:pPr>
            <a:r>
              <a:rPr lang="en-US" dirty="0"/>
              <a:t>How many assignments are there? </a:t>
            </a:r>
            <a:r>
              <a:rPr lang="en-US" i="1" dirty="0"/>
              <a:t>n</a:t>
            </a:r>
            <a:r>
              <a:rPr lang="en-US" dirty="0"/>
              <a:t>!             Efficiency: </a:t>
            </a:r>
            <a:r>
              <a:rPr lang="el-GR" dirty="0">
                <a:latin typeface="Arial" panose="020B0604020202020204" pitchFamily="34" charset="0"/>
                <a:cs typeface="Arial" panose="020B0604020202020204" pitchFamily="34" charset="0"/>
              </a:rPr>
              <a:t>Θ</a:t>
            </a:r>
            <a:r>
              <a:rPr lang="en-CA" dirty="0">
                <a:latin typeface="Arial" panose="020B0604020202020204" pitchFamily="34" charset="0"/>
                <a:cs typeface="Arial" panose="020B0604020202020204" pitchFamily="34" charset="0"/>
              </a:rPr>
              <a:t>(</a:t>
            </a:r>
            <a:r>
              <a:rPr lang="en-CA" i="1" dirty="0">
                <a:latin typeface="Arial" panose="020B0604020202020204" pitchFamily="34" charset="0"/>
                <a:cs typeface="Arial" panose="020B0604020202020204" pitchFamily="34" charset="0"/>
              </a:rPr>
              <a:t>n</a:t>
            </a:r>
            <a:r>
              <a:rPr lang="en-CA" dirty="0">
                <a:latin typeface="Arial" panose="020B0604020202020204" pitchFamily="34" charset="0"/>
                <a:cs typeface="Arial" panose="020B0604020202020204" pitchFamily="34" charset="0"/>
              </a:rPr>
              <a:t>!)</a:t>
            </a:r>
            <a:endParaRPr lang="en-US" dirty="0"/>
          </a:p>
          <a:p>
            <a:pPr marL="0" indent="0">
              <a:buNone/>
              <a:defRPr/>
            </a:pPr>
            <a:endParaRPr lang="en-US" sz="2000" dirty="0"/>
          </a:p>
        </p:txBody>
      </p:sp>
      <p:pic>
        <p:nvPicPr>
          <p:cNvPr id="7" name="Audio 6">
            <a:hlinkClick r:id="" action="ppaction://media"/>
            <a:extLst>
              <a:ext uri="{FF2B5EF4-FFF2-40B4-BE49-F238E27FC236}">
                <a16:creationId xmlns:a16="http://schemas.microsoft.com/office/drawing/2014/main" id="{5157CFC4-43C8-7C48-A812-3255381D27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59331">
        <p:fade/>
      </p:transition>
    </mc:Choice>
    <mc:Fallback xmlns="">
      <p:transition spd="med" advTm="593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Rectangle 2"/>
          <p:cNvSpPr>
            <a:spLocks noGrp="1" noChangeArrowheads="1"/>
          </p:cNvSpPr>
          <p:nvPr>
            <p:ph type="body" idx="1"/>
          </p:nvPr>
        </p:nvSpPr>
        <p:spPr>
          <a:xfrm>
            <a:off x="6454452" y="1143000"/>
            <a:ext cx="5258544" cy="5368280"/>
          </a:xfrm>
          <a:ln>
            <a:solidFill>
              <a:schemeClr val="tx1"/>
            </a:solidFill>
          </a:ln>
        </p:spPr>
        <p:txBody>
          <a:bodyPr>
            <a:normAutofit fontScale="70000" lnSpcReduction="20000"/>
          </a:bodyPr>
          <a:lstStyle/>
          <a:p>
            <a:pPr marL="0" indent="0">
              <a:buNone/>
              <a:defRPr/>
            </a:pPr>
            <a:r>
              <a:rPr lang="en-US" dirty="0"/>
              <a:t> </a:t>
            </a:r>
          </a:p>
          <a:p>
            <a:pPr marL="0" indent="0">
              <a:buNone/>
              <a:defRPr/>
            </a:pPr>
            <a:r>
              <a:rPr lang="en-US" dirty="0"/>
              <a:t>         </a:t>
            </a:r>
            <a:r>
              <a:rPr lang="en-US" sz="2100" dirty="0"/>
              <a:t>9   2   7   8	</a:t>
            </a:r>
          </a:p>
          <a:p>
            <a:pPr marL="0" indent="0">
              <a:buNone/>
              <a:defRPr/>
            </a:pPr>
            <a:r>
              <a:rPr lang="en-US" sz="2100" dirty="0"/>
              <a:t>          6   4   3   7</a:t>
            </a:r>
          </a:p>
          <a:p>
            <a:pPr marL="0" indent="0">
              <a:buNone/>
              <a:defRPr/>
            </a:pPr>
            <a:r>
              <a:rPr lang="en-US" sz="2100" dirty="0"/>
              <a:t>          5   8   1   8</a:t>
            </a:r>
          </a:p>
          <a:p>
            <a:pPr marL="0" indent="0">
              <a:buNone/>
              <a:defRPr/>
            </a:pPr>
            <a:r>
              <a:rPr lang="en-US" sz="2100" dirty="0"/>
              <a:t>          7   6   9   4 </a:t>
            </a:r>
          </a:p>
          <a:p>
            <a:pPr marL="0" indent="0">
              <a:buNone/>
              <a:defRPr/>
            </a:pPr>
            <a:endParaRPr lang="en-US" sz="2000" dirty="0"/>
          </a:p>
          <a:p>
            <a:pPr marL="0" indent="0">
              <a:buNone/>
              <a:defRPr/>
            </a:pPr>
            <a:r>
              <a:rPr lang="en-US" sz="2000" dirty="0"/>
              <a:t>   </a:t>
            </a:r>
            <a:r>
              <a:rPr lang="en-US" sz="2000" u="sng" dirty="0"/>
              <a:t>Assignment</a:t>
            </a:r>
            <a:r>
              <a:rPr lang="en-US" sz="2000" dirty="0"/>
              <a:t> (</a:t>
            </a:r>
            <a:r>
              <a:rPr lang="en-US" sz="2000" dirty="0" err="1"/>
              <a:t>col.#s</a:t>
            </a:r>
            <a:r>
              <a:rPr lang="en-US" sz="2000" dirty="0"/>
              <a:t>)		  </a:t>
            </a:r>
            <a:r>
              <a:rPr lang="en-US" sz="2000" u="sng" dirty="0"/>
              <a:t>Total Cost</a:t>
            </a:r>
            <a:r>
              <a:rPr lang="en-US" sz="2000" dirty="0"/>
              <a:t> </a:t>
            </a:r>
          </a:p>
          <a:p>
            <a:pPr marL="0" indent="0">
              <a:buNone/>
              <a:defRPr/>
            </a:pPr>
            <a:r>
              <a:rPr lang="en-US" sz="2000" dirty="0"/>
              <a:t>           1, 2, 3, 4			9+4+1+4=18</a:t>
            </a:r>
          </a:p>
          <a:p>
            <a:pPr marL="0" indent="0">
              <a:buNone/>
              <a:defRPr/>
            </a:pPr>
            <a:r>
              <a:rPr lang="en-US" sz="2000" dirty="0"/>
              <a:t>           1, 2, 4, 3			9+4+8+9=30</a:t>
            </a:r>
          </a:p>
          <a:p>
            <a:pPr marL="0" indent="0">
              <a:buNone/>
              <a:defRPr/>
            </a:pPr>
            <a:r>
              <a:rPr lang="en-US" sz="2000" dirty="0"/>
              <a:t>           1, 3, 2, 4			9+3+8+4=24</a:t>
            </a:r>
          </a:p>
          <a:p>
            <a:pPr marL="0" indent="0">
              <a:buNone/>
              <a:defRPr/>
            </a:pPr>
            <a:r>
              <a:rPr lang="en-US" sz="2000" dirty="0"/>
              <a:t>           1, 3, 4, 2			9+3+8+6=26</a:t>
            </a:r>
          </a:p>
          <a:p>
            <a:pPr marL="0" indent="0">
              <a:buNone/>
              <a:defRPr/>
            </a:pPr>
            <a:r>
              <a:rPr lang="en-US" sz="2000" dirty="0"/>
              <a:t>           1, 4, 2, 3			9+7+8+9=33</a:t>
            </a:r>
          </a:p>
          <a:p>
            <a:pPr marL="0" indent="0">
              <a:buNone/>
              <a:defRPr/>
            </a:pPr>
            <a:r>
              <a:rPr lang="en-US" sz="2000" dirty="0"/>
              <a:t>           1, 4, 3, 2			9+7+1+6=23</a:t>
            </a:r>
          </a:p>
          <a:p>
            <a:pPr marL="0" indent="0">
              <a:buNone/>
              <a:defRPr/>
            </a:pPr>
            <a:r>
              <a:rPr lang="en-US" sz="2000" dirty="0"/>
              <a:t>				       etc.</a:t>
            </a:r>
          </a:p>
          <a:p>
            <a:pPr marL="0" indent="0">
              <a:buNone/>
              <a:defRPr/>
            </a:pPr>
            <a:endParaRPr lang="en-US" dirty="0"/>
          </a:p>
        </p:txBody>
      </p:sp>
      <p:sp>
        <p:nvSpPr>
          <p:cNvPr id="282627" name="Rectangle 3"/>
          <p:cNvSpPr>
            <a:spLocks noGrp="1" noChangeArrowheads="1"/>
          </p:cNvSpPr>
          <p:nvPr>
            <p:ph type="title"/>
          </p:nvPr>
        </p:nvSpPr>
        <p:spPr>
          <a:xfrm>
            <a:off x="1132148" y="188640"/>
            <a:ext cx="10153128" cy="685800"/>
          </a:xfrm>
        </p:spPr>
        <p:txBody>
          <a:bodyPr>
            <a:normAutofit/>
          </a:bodyPr>
          <a:lstStyle/>
          <a:p>
            <a:pPr>
              <a:defRPr/>
            </a:pPr>
            <a:r>
              <a:rPr lang="en-US" dirty="0"/>
              <a:t>Assignment Problem by Exhaustive Search</a:t>
            </a:r>
          </a:p>
        </p:txBody>
      </p:sp>
      <p:sp>
        <p:nvSpPr>
          <p:cNvPr id="282628" name="Text Box 4"/>
          <p:cNvSpPr txBox="1">
            <a:spLocks noChangeArrowheads="1"/>
          </p:cNvSpPr>
          <p:nvPr/>
        </p:nvSpPr>
        <p:spPr bwMode="auto">
          <a:xfrm>
            <a:off x="6476258" y="2060848"/>
            <a:ext cx="685800" cy="369332"/>
          </a:xfrm>
          <a:prstGeom prst="rect">
            <a:avLst/>
          </a:prstGeom>
          <a:noFill/>
          <a:ln w="12700">
            <a:noFill/>
            <a:miter lim="800000"/>
            <a:headEnd type="none" w="sm" len="sm"/>
            <a:tailEnd type="none" w="sm" len="sm"/>
          </a:ln>
          <a:effectLst/>
        </p:spPr>
        <p:txBody>
          <a:bodyPr>
            <a:spAutoFit/>
          </a:bodyPr>
          <a:lstStyle/>
          <a:p>
            <a:pPr>
              <a:spcBef>
                <a:spcPct val="50000"/>
              </a:spcBef>
              <a:defRPr/>
            </a:pPr>
            <a:r>
              <a:rPr lang="en-US" b="1" dirty="0">
                <a:effectLst>
                  <a:outerShdw blurRad="38100" dist="38100" dir="2700000" algn="tl">
                    <a:srgbClr val="000000"/>
                  </a:outerShdw>
                </a:effectLst>
              </a:rPr>
              <a:t>C = </a:t>
            </a:r>
          </a:p>
        </p:txBody>
      </p:sp>
      <p:sp>
        <p:nvSpPr>
          <p:cNvPr id="5" name="Rectangle 3">
            <a:extLst>
              <a:ext uri="{FF2B5EF4-FFF2-40B4-BE49-F238E27FC236}">
                <a16:creationId xmlns:a16="http://schemas.microsoft.com/office/drawing/2014/main" id="{6D7120A6-005C-4570-B8BD-D9AA5688D9C6}"/>
              </a:ext>
            </a:extLst>
          </p:cNvPr>
          <p:cNvSpPr txBox="1">
            <a:spLocks noChangeArrowheads="1"/>
          </p:cNvSpPr>
          <p:nvPr/>
        </p:nvSpPr>
        <p:spPr>
          <a:xfrm>
            <a:off x="1053852" y="1143000"/>
            <a:ext cx="4680521" cy="5166320"/>
          </a:xfrm>
          <a:prstGeom prst="rect">
            <a:avLst/>
          </a:prstGeom>
        </p:spPr>
        <p:txBody>
          <a:bodyPr vert="horz" lIns="91440" tIns="45720" rIns="91440" bIns="45720" rtlCol="0">
            <a:norm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marL="0" indent="0">
              <a:lnSpc>
                <a:spcPct val="110000"/>
              </a:lnSpc>
              <a:buFont typeface="Arial" pitchFamily="34" charset="0"/>
              <a:buNone/>
              <a:defRPr/>
            </a:pPr>
            <a:r>
              <a:rPr lang="en-US" dirty="0"/>
              <a:t>Algorithmic Plan: Generate all legitimate assignments, compute their costs, and select the cheapest one.</a:t>
            </a:r>
          </a:p>
          <a:p>
            <a:pPr marL="0" indent="0">
              <a:buFont typeface="Arial" pitchFamily="34" charset="0"/>
              <a:buNone/>
              <a:defRPr/>
            </a:pPr>
            <a:r>
              <a:rPr lang="en-US" dirty="0"/>
              <a:t>How many assignments are there? </a:t>
            </a:r>
            <a:r>
              <a:rPr lang="en-US" i="1" dirty="0"/>
              <a:t>n</a:t>
            </a:r>
            <a:r>
              <a:rPr lang="en-US" dirty="0"/>
              <a:t>!             </a:t>
            </a:r>
          </a:p>
          <a:p>
            <a:pPr marL="0" indent="0">
              <a:buFont typeface="Arial" pitchFamily="34" charset="0"/>
              <a:buNone/>
              <a:defRPr/>
            </a:pPr>
            <a:r>
              <a:rPr lang="en-US" dirty="0"/>
              <a:t>Efficiency: </a:t>
            </a:r>
            <a:r>
              <a:rPr lang="el-GR" dirty="0">
                <a:latin typeface="Arial" panose="020B0604020202020204" pitchFamily="34" charset="0"/>
                <a:cs typeface="Arial" panose="020B0604020202020204" pitchFamily="34" charset="0"/>
              </a:rPr>
              <a:t>Θ</a:t>
            </a:r>
            <a:r>
              <a:rPr lang="en-CA" dirty="0">
                <a:latin typeface="Arial" panose="020B0604020202020204" pitchFamily="34" charset="0"/>
                <a:cs typeface="Arial" panose="020B0604020202020204" pitchFamily="34" charset="0"/>
              </a:rPr>
              <a:t>(</a:t>
            </a:r>
            <a:r>
              <a:rPr lang="en-CA" i="1" dirty="0">
                <a:latin typeface="Arial" panose="020B0604020202020204" pitchFamily="34" charset="0"/>
                <a:cs typeface="Arial" panose="020B0604020202020204" pitchFamily="34" charset="0"/>
              </a:rPr>
              <a:t>n</a:t>
            </a:r>
            <a:r>
              <a:rPr lang="en-CA" dirty="0">
                <a:latin typeface="Arial" panose="020B0604020202020204" pitchFamily="34" charset="0"/>
                <a:cs typeface="Arial" panose="020B0604020202020204" pitchFamily="34" charset="0"/>
              </a:rPr>
              <a:t>!)</a:t>
            </a:r>
            <a:endParaRPr lang="en-US" dirty="0"/>
          </a:p>
          <a:p>
            <a:pPr marL="0" indent="0">
              <a:buFont typeface="Arial" pitchFamily="34" charset="0"/>
              <a:buNone/>
              <a:defRPr/>
            </a:pPr>
            <a:endParaRPr lang="en-US" sz="2000" dirty="0"/>
          </a:p>
        </p:txBody>
      </p:sp>
      <p:pic>
        <p:nvPicPr>
          <p:cNvPr id="2" name="Audio 1">
            <a:hlinkClick r:id="" action="ppaction://media"/>
            <a:extLst>
              <a:ext uri="{FF2B5EF4-FFF2-40B4-BE49-F238E27FC236}">
                <a16:creationId xmlns:a16="http://schemas.microsoft.com/office/drawing/2014/main" id="{EE9912DC-5FC8-1140-BA10-442853E1D6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77584">
        <p:fade/>
      </p:transition>
    </mc:Choice>
    <mc:Fallback xmlns="">
      <p:transition spd="med" advTm="775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p:cNvSpPr>
            <a:spLocks noGrp="1" noChangeArrowheads="1"/>
          </p:cNvSpPr>
          <p:nvPr>
            <p:ph type="title"/>
          </p:nvPr>
        </p:nvSpPr>
        <p:spPr>
          <a:xfrm>
            <a:off x="1053852" y="116632"/>
            <a:ext cx="9144001" cy="843880"/>
          </a:xfrm>
        </p:spPr>
        <p:txBody>
          <a:bodyPr/>
          <a:lstStyle/>
          <a:p>
            <a:pPr>
              <a:defRPr/>
            </a:pPr>
            <a:r>
              <a:rPr lang="en-US" dirty="0"/>
              <a:t>Final Comments on Exhaustive Search</a:t>
            </a:r>
          </a:p>
        </p:txBody>
      </p:sp>
      <p:sp>
        <p:nvSpPr>
          <p:cNvPr id="249859" name="Rectangle 3"/>
          <p:cNvSpPr>
            <a:spLocks noGrp="1" noChangeArrowheads="1"/>
          </p:cNvSpPr>
          <p:nvPr>
            <p:ph type="body" idx="1"/>
          </p:nvPr>
        </p:nvSpPr>
        <p:spPr>
          <a:xfrm>
            <a:off x="1053852" y="1916832"/>
            <a:ext cx="10312161" cy="2880320"/>
          </a:xfrm>
        </p:spPr>
        <p:txBody>
          <a:bodyPr/>
          <a:lstStyle/>
          <a:p>
            <a:pPr>
              <a:defRPr/>
            </a:pPr>
            <a:r>
              <a:rPr lang="en-US" dirty="0"/>
              <a:t>Exhaustive-search algorithms run in a realistic amount of time </a:t>
            </a:r>
            <a:r>
              <a:rPr lang="en-US" u="sng" dirty="0"/>
              <a:t>only on very small instances</a:t>
            </a:r>
            <a:r>
              <a:rPr lang="en-US" dirty="0"/>
              <a:t> </a:t>
            </a:r>
          </a:p>
          <a:p>
            <a:pPr marL="0" indent="0">
              <a:buNone/>
              <a:defRPr/>
            </a:pPr>
            <a:endParaRPr lang="en-US" dirty="0"/>
          </a:p>
          <a:p>
            <a:pPr>
              <a:defRPr/>
            </a:pPr>
            <a:r>
              <a:rPr lang="en-US" dirty="0"/>
              <a:t>In many cases, exhaustive search or its variation is the only known way to get </a:t>
            </a:r>
            <a:r>
              <a:rPr lang="en-US" i="1" dirty="0"/>
              <a:t>exact</a:t>
            </a:r>
            <a:r>
              <a:rPr lang="en-US" dirty="0"/>
              <a:t> solution</a:t>
            </a:r>
          </a:p>
          <a:p>
            <a:pPr>
              <a:defRPr/>
            </a:pPr>
            <a:endParaRPr lang="en-US" dirty="0"/>
          </a:p>
        </p:txBody>
      </p:sp>
      <p:pic>
        <p:nvPicPr>
          <p:cNvPr id="3" name="Audio 2">
            <a:hlinkClick r:id="" action="ppaction://media"/>
            <a:extLst>
              <a:ext uri="{FF2B5EF4-FFF2-40B4-BE49-F238E27FC236}">
                <a16:creationId xmlns:a16="http://schemas.microsoft.com/office/drawing/2014/main" id="{60F5CF22-17B0-6540-BA4E-A8B394D22EC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75042">
        <p:fade/>
      </p:transition>
    </mc:Choice>
    <mc:Fallback xmlns="">
      <p:transition spd="med" advTm="7504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Rectangle 2"/>
          <p:cNvSpPr>
            <a:spLocks noGrp="1" noChangeArrowheads="1"/>
          </p:cNvSpPr>
          <p:nvPr>
            <p:ph type="title"/>
          </p:nvPr>
        </p:nvSpPr>
        <p:spPr>
          <a:xfrm>
            <a:off x="1053852" y="260648"/>
            <a:ext cx="7664450" cy="685800"/>
          </a:xfrm>
        </p:spPr>
        <p:txBody>
          <a:bodyPr/>
          <a:lstStyle/>
          <a:p>
            <a:pPr>
              <a:defRPr/>
            </a:pPr>
            <a:r>
              <a:rPr lang="en-US" dirty="0"/>
              <a:t>Graph Traversal</a:t>
            </a:r>
          </a:p>
        </p:txBody>
      </p:sp>
      <p:sp>
        <p:nvSpPr>
          <p:cNvPr id="319491" name="Rectangle 3"/>
          <p:cNvSpPr>
            <a:spLocks noGrp="1" noChangeArrowheads="1"/>
          </p:cNvSpPr>
          <p:nvPr>
            <p:ph type="body" idx="1"/>
          </p:nvPr>
        </p:nvSpPr>
        <p:spPr>
          <a:xfrm>
            <a:off x="1053852" y="1371599"/>
            <a:ext cx="10225136" cy="4114801"/>
          </a:xfrm>
        </p:spPr>
        <p:txBody>
          <a:bodyPr/>
          <a:lstStyle/>
          <a:p>
            <a:pPr>
              <a:lnSpc>
                <a:spcPct val="100000"/>
              </a:lnSpc>
              <a:buFont typeface="Monotype Sorts" pitchFamily="2" charset="2"/>
              <a:buNone/>
              <a:defRPr/>
            </a:pPr>
            <a:r>
              <a:rPr lang="en-US" dirty="0"/>
              <a:t>Many problems require processing all graph vertices (and edges)  in systematic fashion</a:t>
            </a:r>
          </a:p>
          <a:p>
            <a:pPr>
              <a:lnSpc>
                <a:spcPct val="100000"/>
              </a:lnSpc>
              <a:defRPr/>
            </a:pPr>
            <a:endParaRPr lang="en-US" dirty="0"/>
          </a:p>
          <a:p>
            <a:pPr>
              <a:buFont typeface="Monotype Sorts" pitchFamily="2" charset="2"/>
              <a:buNone/>
              <a:defRPr/>
            </a:pPr>
            <a:r>
              <a:rPr lang="en-US" sz="2800" u="sng" dirty="0"/>
              <a:t>Graph traversal algorithms</a:t>
            </a:r>
            <a:r>
              <a:rPr lang="en-US" sz="2800" dirty="0"/>
              <a:t>:</a:t>
            </a:r>
          </a:p>
          <a:p>
            <a:pPr>
              <a:defRPr/>
            </a:pPr>
            <a:endParaRPr lang="en-US" sz="2800" dirty="0"/>
          </a:p>
          <a:p>
            <a:pPr lvl="1">
              <a:defRPr/>
            </a:pPr>
            <a:r>
              <a:rPr lang="en-US" sz="2400" dirty="0"/>
              <a:t>Depth-first search (DFS)</a:t>
            </a:r>
          </a:p>
          <a:p>
            <a:pPr lvl="1">
              <a:defRPr/>
            </a:pPr>
            <a:endParaRPr lang="en-US" sz="2400" dirty="0"/>
          </a:p>
          <a:p>
            <a:pPr lvl="1">
              <a:defRPr/>
            </a:pPr>
            <a:r>
              <a:rPr lang="en-US" sz="2400" dirty="0"/>
              <a:t>Breadth-first search (BFS)</a:t>
            </a:r>
          </a:p>
        </p:txBody>
      </p:sp>
      <p:pic>
        <p:nvPicPr>
          <p:cNvPr id="2" name="Audio 1">
            <a:hlinkClick r:id="" action="ppaction://media"/>
            <a:extLst>
              <a:ext uri="{FF2B5EF4-FFF2-40B4-BE49-F238E27FC236}">
                <a16:creationId xmlns:a16="http://schemas.microsoft.com/office/drawing/2014/main" id="{02CDC895-3C06-6044-BF71-B23BF867CC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33678">
        <p:fade/>
      </p:transition>
    </mc:Choice>
    <mc:Fallback xmlns="">
      <p:transition spd="med" advTm="336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Rectangle 2"/>
          <p:cNvSpPr>
            <a:spLocks noGrp="1" noChangeArrowheads="1"/>
          </p:cNvSpPr>
          <p:nvPr>
            <p:ph type="title"/>
          </p:nvPr>
        </p:nvSpPr>
        <p:spPr>
          <a:xfrm>
            <a:off x="1053852" y="260648"/>
            <a:ext cx="9144001" cy="699864"/>
          </a:xfrm>
        </p:spPr>
        <p:txBody>
          <a:bodyPr/>
          <a:lstStyle/>
          <a:p>
            <a:pPr>
              <a:defRPr/>
            </a:pPr>
            <a:r>
              <a:rPr lang="en-US" dirty="0"/>
              <a:t>Depth-First Search (DFS) </a:t>
            </a:r>
          </a:p>
        </p:txBody>
      </p:sp>
      <p:sp>
        <p:nvSpPr>
          <p:cNvPr id="369667" name="Rectangle 3"/>
          <p:cNvSpPr>
            <a:spLocks noGrp="1" noChangeArrowheads="1"/>
          </p:cNvSpPr>
          <p:nvPr>
            <p:ph type="body" idx="1"/>
          </p:nvPr>
        </p:nvSpPr>
        <p:spPr>
          <a:xfrm>
            <a:off x="873832" y="1914772"/>
            <a:ext cx="10441160" cy="3914527"/>
          </a:xfrm>
        </p:spPr>
        <p:txBody>
          <a:bodyPr/>
          <a:lstStyle/>
          <a:p>
            <a:pPr marL="0" indent="0">
              <a:lnSpc>
                <a:spcPct val="100000"/>
              </a:lnSpc>
              <a:defRPr/>
            </a:pPr>
            <a:r>
              <a:rPr lang="en-US" dirty="0"/>
              <a:t> Visits graph’s vertices by always moving away from last visited vertex to unvisited one, backtracks if no adjacent unvisited vertex is available.</a:t>
            </a:r>
            <a:br>
              <a:rPr lang="en-US" dirty="0"/>
            </a:br>
            <a:endParaRPr lang="en-US" dirty="0"/>
          </a:p>
          <a:p>
            <a:pPr marL="0" indent="0">
              <a:lnSpc>
                <a:spcPct val="100000"/>
              </a:lnSpc>
              <a:defRPr/>
            </a:pPr>
            <a:r>
              <a:rPr lang="en-US" dirty="0"/>
              <a:t>  Uses a </a:t>
            </a:r>
            <a:r>
              <a:rPr lang="en-US" i="1" dirty="0"/>
              <a:t>stack</a:t>
            </a:r>
          </a:p>
          <a:p>
            <a:pPr marL="623888" lvl="1" indent="-276225">
              <a:lnSpc>
                <a:spcPct val="100000"/>
              </a:lnSpc>
              <a:defRPr/>
            </a:pPr>
            <a:r>
              <a:rPr lang="en-US" sz="2400" dirty="0"/>
              <a:t>a step starts with the vertex at the top of the stack</a:t>
            </a:r>
          </a:p>
          <a:p>
            <a:pPr marL="623888" lvl="1" indent="-276225">
              <a:lnSpc>
                <a:spcPct val="100000"/>
              </a:lnSpc>
              <a:defRPr/>
            </a:pPr>
            <a:r>
              <a:rPr lang="en-US" sz="2400" dirty="0"/>
              <a:t>a vertex is pushed onto the stack when it’s reached for the first time</a:t>
            </a:r>
          </a:p>
          <a:p>
            <a:pPr marL="623888" lvl="1" indent="-276225">
              <a:lnSpc>
                <a:spcPct val="100000"/>
              </a:lnSpc>
              <a:defRPr/>
            </a:pPr>
            <a:r>
              <a:rPr lang="en-US" sz="2400" dirty="0"/>
              <a:t>a vertex is popped off the stack when it becomes a dead end, i.e., when there is no adjacent unvisited vertex</a:t>
            </a:r>
            <a:br>
              <a:rPr lang="en-US" sz="2400" dirty="0"/>
            </a:br>
            <a:endParaRPr lang="en-US" sz="2400" dirty="0"/>
          </a:p>
          <a:p>
            <a:pPr marL="0" indent="0">
              <a:lnSpc>
                <a:spcPct val="100000"/>
              </a:lnSpc>
              <a:buNone/>
              <a:defRPr/>
            </a:pPr>
            <a:endParaRPr lang="en-US" sz="2000" dirty="0"/>
          </a:p>
        </p:txBody>
      </p:sp>
      <p:pic>
        <p:nvPicPr>
          <p:cNvPr id="8" name="Audio 7">
            <a:hlinkClick r:id="" action="ppaction://media"/>
            <a:extLst>
              <a:ext uri="{FF2B5EF4-FFF2-40B4-BE49-F238E27FC236}">
                <a16:creationId xmlns:a16="http://schemas.microsoft.com/office/drawing/2014/main" id="{1668374B-8CF3-DF4A-8157-3DD4ECCF54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61835">
        <p:fade/>
      </p:transition>
    </mc:Choice>
    <mc:Fallback xmlns="">
      <p:transition spd="med" advTm="6183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2"/>
          <p:cNvSpPr>
            <a:spLocks noGrp="1" noChangeArrowheads="1"/>
          </p:cNvSpPr>
          <p:nvPr>
            <p:ph type="title"/>
          </p:nvPr>
        </p:nvSpPr>
        <p:spPr>
          <a:xfrm>
            <a:off x="1135062" y="370532"/>
            <a:ext cx="7772400" cy="642938"/>
          </a:xfrm>
        </p:spPr>
        <p:txBody>
          <a:bodyPr>
            <a:normAutofit/>
          </a:bodyPr>
          <a:lstStyle/>
          <a:p>
            <a:pPr eaLnBrk="1" hangingPunct="1"/>
            <a:r>
              <a:rPr lang="en-US" altLang="en-US" dirty="0"/>
              <a:t>DFS Example 1</a:t>
            </a:r>
          </a:p>
        </p:txBody>
      </p:sp>
      <p:grpSp>
        <p:nvGrpSpPr>
          <p:cNvPr id="2" name="Group 3"/>
          <p:cNvGrpSpPr>
            <a:grpSpLocks/>
          </p:cNvGrpSpPr>
          <p:nvPr/>
        </p:nvGrpSpPr>
        <p:grpSpPr bwMode="auto">
          <a:xfrm>
            <a:off x="2665412" y="4265614"/>
            <a:ext cx="3081338" cy="1830387"/>
            <a:chOff x="816" y="2592"/>
            <a:chExt cx="1941" cy="1153"/>
          </a:xfrm>
        </p:grpSpPr>
        <p:sp>
          <p:nvSpPr>
            <p:cNvPr id="24621" name="Oval 4"/>
            <p:cNvSpPr>
              <a:spLocks noChangeAspect="1" noChangeArrowheads="1"/>
            </p:cNvSpPr>
            <p:nvPr/>
          </p:nvSpPr>
          <p:spPr bwMode="auto">
            <a:xfrm>
              <a:off x="1738" y="3053"/>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D</a:t>
              </a:r>
            </a:p>
          </p:txBody>
        </p:sp>
        <p:sp>
          <p:nvSpPr>
            <p:cNvPr id="24622" name="Oval 5"/>
            <p:cNvSpPr>
              <a:spLocks noChangeAspect="1" noChangeArrowheads="1"/>
            </p:cNvSpPr>
            <p:nvPr/>
          </p:nvSpPr>
          <p:spPr bwMode="auto">
            <a:xfrm>
              <a:off x="816" y="3053"/>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24623" name="Oval 6"/>
            <p:cNvSpPr>
              <a:spLocks noChangeAspect="1" noChangeArrowheads="1"/>
            </p:cNvSpPr>
            <p:nvPr/>
          </p:nvSpPr>
          <p:spPr bwMode="auto">
            <a:xfrm>
              <a:off x="1277" y="259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4624" name="Oval 7"/>
            <p:cNvSpPr>
              <a:spLocks noChangeAspect="1" noChangeArrowheads="1"/>
            </p:cNvSpPr>
            <p:nvPr/>
          </p:nvSpPr>
          <p:spPr bwMode="auto">
            <a:xfrm>
              <a:off x="1277" y="3514"/>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cxnSp>
          <p:nvCxnSpPr>
            <p:cNvPr id="24626" name="AutoShape 9"/>
            <p:cNvCxnSpPr>
              <a:cxnSpLocks noChangeAspect="1" noChangeShapeType="1"/>
              <a:stCxn id="24624" idx="1"/>
              <a:endCxn id="24622" idx="5"/>
            </p:cNvCxnSpPr>
            <p:nvPr/>
          </p:nvCxnSpPr>
          <p:spPr bwMode="auto">
            <a:xfrm flipH="1" flipV="1">
              <a:off x="1012" y="3254"/>
              <a:ext cx="299" cy="28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4627" name="AutoShape 10"/>
            <p:cNvCxnSpPr>
              <a:cxnSpLocks noChangeAspect="1" noChangeShapeType="1"/>
              <a:stCxn id="24624" idx="7"/>
              <a:endCxn id="24621" idx="3"/>
            </p:cNvCxnSpPr>
            <p:nvPr/>
          </p:nvCxnSpPr>
          <p:spPr bwMode="auto">
            <a:xfrm flipV="1">
              <a:off x="1473" y="3254"/>
              <a:ext cx="299" cy="28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4628" name="AutoShape 11"/>
            <p:cNvCxnSpPr>
              <a:cxnSpLocks noChangeAspect="1" noChangeShapeType="1"/>
              <a:stCxn id="24623" idx="5"/>
              <a:endCxn id="24621" idx="1"/>
            </p:cNvCxnSpPr>
            <p:nvPr/>
          </p:nvCxnSpPr>
          <p:spPr bwMode="auto">
            <a:xfrm>
              <a:off x="1474" y="2801"/>
              <a:ext cx="297" cy="27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4629" name="AutoShape 12"/>
            <p:cNvCxnSpPr>
              <a:cxnSpLocks noChangeAspect="1" noChangeShapeType="1"/>
              <a:stCxn id="24623" idx="4"/>
              <a:endCxn id="24624" idx="0"/>
            </p:cNvCxnSpPr>
            <p:nvPr/>
          </p:nvCxnSpPr>
          <p:spPr bwMode="auto">
            <a:xfrm>
              <a:off x="1392" y="2834"/>
              <a:ext cx="0" cy="6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24630" name="Oval 13"/>
            <p:cNvSpPr>
              <a:spLocks noChangeAspect="1" noChangeArrowheads="1"/>
            </p:cNvSpPr>
            <p:nvPr/>
          </p:nvSpPr>
          <p:spPr bwMode="auto">
            <a:xfrm>
              <a:off x="2526" y="3053"/>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24631" name="AutoShape 14"/>
            <p:cNvCxnSpPr>
              <a:cxnSpLocks noChangeAspect="1" noChangeShapeType="1"/>
              <a:stCxn id="24624" idx="6"/>
              <a:endCxn id="24630" idx="3"/>
            </p:cNvCxnSpPr>
            <p:nvPr/>
          </p:nvCxnSpPr>
          <p:spPr bwMode="auto">
            <a:xfrm flipV="1">
              <a:off x="1513" y="3256"/>
              <a:ext cx="1046"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4632" name="AutoShape 15"/>
            <p:cNvCxnSpPr>
              <a:cxnSpLocks noChangeAspect="1" noChangeShapeType="1"/>
              <a:stCxn id="24630" idx="1"/>
              <a:endCxn id="24623" idx="6"/>
            </p:cNvCxnSpPr>
            <p:nvPr/>
          </p:nvCxnSpPr>
          <p:spPr bwMode="auto">
            <a:xfrm flipH="1" flipV="1">
              <a:off x="1519" y="2707"/>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grpSp>
        <p:nvGrpSpPr>
          <p:cNvPr id="3" name="Group 16"/>
          <p:cNvGrpSpPr>
            <a:grpSpLocks/>
          </p:cNvGrpSpPr>
          <p:nvPr/>
        </p:nvGrpSpPr>
        <p:grpSpPr bwMode="auto">
          <a:xfrm>
            <a:off x="6970712" y="1600200"/>
            <a:ext cx="3081338" cy="1830388"/>
            <a:chOff x="862" y="2601"/>
            <a:chExt cx="1941" cy="1153"/>
          </a:xfrm>
        </p:grpSpPr>
        <p:sp>
          <p:nvSpPr>
            <p:cNvPr id="24609" name="Oval 17"/>
            <p:cNvSpPr>
              <a:spLocks noChangeAspect="1" noChangeArrowheads="1"/>
            </p:cNvSpPr>
            <p:nvPr/>
          </p:nvSpPr>
          <p:spPr bwMode="auto">
            <a:xfrm>
              <a:off x="1784" y="3062"/>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D</a:t>
              </a:r>
            </a:p>
          </p:txBody>
        </p:sp>
        <p:sp>
          <p:nvSpPr>
            <p:cNvPr id="24610" name="Oval 18"/>
            <p:cNvSpPr>
              <a:spLocks noChangeAspect="1" noChangeArrowheads="1"/>
            </p:cNvSpPr>
            <p:nvPr/>
          </p:nvSpPr>
          <p:spPr bwMode="auto">
            <a:xfrm>
              <a:off x="862" y="306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24611" name="Oval 19"/>
            <p:cNvSpPr>
              <a:spLocks noChangeAspect="1" noChangeArrowheads="1"/>
            </p:cNvSpPr>
            <p:nvPr/>
          </p:nvSpPr>
          <p:spPr bwMode="auto">
            <a:xfrm>
              <a:off x="1323" y="2601"/>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4612" name="Oval 20"/>
            <p:cNvSpPr>
              <a:spLocks noChangeAspect="1" noChangeArrowheads="1"/>
            </p:cNvSpPr>
            <p:nvPr/>
          </p:nvSpPr>
          <p:spPr bwMode="auto">
            <a:xfrm>
              <a:off x="1323" y="3523"/>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cxnSp>
          <p:nvCxnSpPr>
            <p:cNvPr id="24613" name="AutoShape 21"/>
            <p:cNvCxnSpPr>
              <a:cxnSpLocks noChangeAspect="1" noChangeShapeType="1"/>
              <a:stCxn id="24611" idx="3"/>
              <a:endCxn id="24610" idx="7"/>
            </p:cNvCxnSpPr>
            <p:nvPr/>
          </p:nvCxnSpPr>
          <p:spPr bwMode="auto">
            <a:xfrm flipH="1">
              <a:off x="1059" y="2810"/>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4615" name="AutoShape 23"/>
            <p:cNvCxnSpPr>
              <a:cxnSpLocks noChangeAspect="1" noChangeShapeType="1"/>
              <a:stCxn id="24612" idx="7"/>
              <a:endCxn id="24609" idx="3"/>
            </p:cNvCxnSpPr>
            <p:nvPr/>
          </p:nvCxnSpPr>
          <p:spPr bwMode="auto">
            <a:xfrm flipV="1">
              <a:off x="1520" y="3265"/>
              <a:ext cx="297" cy="285"/>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4616" name="AutoShape 24"/>
            <p:cNvCxnSpPr>
              <a:cxnSpLocks noChangeAspect="1" noChangeShapeType="1"/>
              <a:stCxn id="24611" idx="5"/>
              <a:endCxn id="24609" idx="1"/>
            </p:cNvCxnSpPr>
            <p:nvPr/>
          </p:nvCxnSpPr>
          <p:spPr bwMode="auto">
            <a:xfrm>
              <a:off x="1520" y="2810"/>
              <a:ext cx="297" cy="27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4617" name="AutoShape 25"/>
            <p:cNvCxnSpPr>
              <a:cxnSpLocks noChangeAspect="1" noChangeShapeType="1"/>
              <a:stCxn id="24611" idx="4"/>
              <a:endCxn id="24612" idx="0"/>
            </p:cNvCxnSpPr>
            <p:nvPr/>
          </p:nvCxnSpPr>
          <p:spPr bwMode="auto">
            <a:xfrm>
              <a:off x="1438" y="2843"/>
              <a:ext cx="0" cy="6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24618" name="Oval 26"/>
            <p:cNvSpPr>
              <a:spLocks noChangeAspect="1" noChangeArrowheads="1"/>
            </p:cNvSpPr>
            <p:nvPr/>
          </p:nvSpPr>
          <p:spPr bwMode="auto">
            <a:xfrm>
              <a:off x="2572" y="3062"/>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24619" name="AutoShape 27"/>
            <p:cNvCxnSpPr>
              <a:cxnSpLocks noChangeAspect="1" noChangeShapeType="1"/>
              <a:stCxn id="24612" idx="6"/>
              <a:endCxn id="24618" idx="3"/>
            </p:cNvCxnSpPr>
            <p:nvPr/>
          </p:nvCxnSpPr>
          <p:spPr bwMode="auto">
            <a:xfrm flipV="1">
              <a:off x="1559" y="3265"/>
              <a:ext cx="1046"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4620" name="AutoShape 28"/>
            <p:cNvCxnSpPr>
              <a:cxnSpLocks noChangeAspect="1" noChangeShapeType="1"/>
              <a:stCxn id="24618" idx="1"/>
              <a:endCxn id="24611" idx="6"/>
            </p:cNvCxnSpPr>
            <p:nvPr/>
          </p:nvCxnSpPr>
          <p:spPr bwMode="auto">
            <a:xfrm flipH="1" flipV="1">
              <a:off x="1565" y="2716"/>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grpSp>
        <p:nvGrpSpPr>
          <p:cNvPr id="4" name="Group 29"/>
          <p:cNvGrpSpPr>
            <a:grpSpLocks/>
          </p:cNvGrpSpPr>
          <p:nvPr/>
        </p:nvGrpSpPr>
        <p:grpSpPr bwMode="auto">
          <a:xfrm>
            <a:off x="6970712" y="4267200"/>
            <a:ext cx="3081338" cy="1830388"/>
            <a:chOff x="3398" y="1075"/>
            <a:chExt cx="1941" cy="1153"/>
          </a:xfrm>
        </p:grpSpPr>
        <p:sp>
          <p:nvSpPr>
            <p:cNvPr id="24597" name="Oval 30"/>
            <p:cNvSpPr>
              <a:spLocks noChangeAspect="1" noChangeArrowheads="1"/>
            </p:cNvSpPr>
            <p:nvPr/>
          </p:nvSpPr>
          <p:spPr bwMode="auto">
            <a:xfrm>
              <a:off x="4320" y="1536"/>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D</a:t>
              </a:r>
            </a:p>
          </p:txBody>
        </p:sp>
        <p:sp>
          <p:nvSpPr>
            <p:cNvPr id="24598" name="Oval 31"/>
            <p:cNvSpPr>
              <a:spLocks noChangeAspect="1" noChangeArrowheads="1"/>
            </p:cNvSpPr>
            <p:nvPr/>
          </p:nvSpPr>
          <p:spPr bwMode="auto">
            <a:xfrm>
              <a:off x="3398" y="153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24599" name="Oval 32"/>
            <p:cNvSpPr>
              <a:spLocks noChangeAspect="1" noChangeArrowheads="1"/>
            </p:cNvSpPr>
            <p:nvPr/>
          </p:nvSpPr>
          <p:spPr bwMode="auto">
            <a:xfrm>
              <a:off x="3859" y="107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4600" name="Oval 33"/>
            <p:cNvSpPr>
              <a:spLocks noChangeAspect="1" noChangeArrowheads="1"/>
            </p:cNvSpPr>
            <p:nvPr/>
          </p:nvSpPr>
          <p:spPr bwMode="auto">
            <a:xfrm>
              <a:off x="3859" y="1997"/>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cxnSp>
          <p:nvCxnSpPr>
            <p:cNvPr id="24601" name="AutoShape 34"/>
            <p:cNvCxnSpPr>
              <a:cxnSpLocks noChangeAspect="1" noChangeShapeType="1"/>
              <a:stCxn id="24599" idx="3"/>
              <a:endCxn id="24598" idx="7"/>
            </p:cNvCxnSpPr>
            <p:nvPr/>
          </p:nvCxnSpPr>
          <p:spPr bwMode="auto">
            <a:xfrm flipH="1">
              <a:off x="3595" y="1284"/>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4602" name="AutoShape 35"/>
            <p:cNvCxnSpPr>
              <a:cxnSpLocks noChangeAspect="1" noChangeShapeType="1"/>
              <a:stCxn id="24600" idx="1"/>
              <a:endCxn id="24598" idx="5"/>
            </p:cNvCxnSpPr>
            <p:nvPr/>
          </p:nvCxnSpPr>
          <p:spPr bwMode="auto">
            <a:xfrm flipH="1" flipV="1">
              <a:off x="3595" y="1745"/>
              <a:ext cx="297" cy="273"/>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4603" name="AutoShape 36"/>
            <p:cNvCxnSpPr>
              <a:cxnSpLocks noChangeAspect="1" noChangeShapeType="1"/>
              <a:stCxn id="24600" idx="7"/>
              <a:endCxn id="24597" idx="3"/>
            </p:cNvCxnSpPr>
            <p:nvPr/>
          </p:nvCxnSpPr>
          <p:spPr bwMode="auto">
            <a:xfrm flipV="1">
              <a:off x="4056" y="1739"/>
              <a:ext cx="297" cy="27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4604" name="AutoShape 37"/>
            <p:cNvCxnSpPr>
              <a:cxnSpLocks noChangeAspect="1" noChangeShapeType="1"/>
              <a:stCxn id="24599" idx="5"/>
              <a:endCxn id="24597" idx="1"/>
            </p:cNvCxnSpPr>
            <p:nvPr/>
          </p:nvCxnSpPr>
          <p:spPr bwMode="auto">
            <a:xfrm>
              <a:off x="4056" y="1284"/>
              <a:ext cx="297" cy="27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24606" name="Oval 39"/>
            <p:cNvSpPr>
              <a:spLocks noChangeAspect="1" noChangeArrowheads="1"/>
            </p:cNvSpPr>
            <p:nvPr/>
          </p:nvSpPr>
          <p:spPr bwMode="auto">
            <a:xfrm>
              <a:off x="5108" y="1536"/>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24607" name="AutoShape 40"/>
            <p:cNvCxnSpPr>
              <a:cxnSpLocks noChangeAspect="1" noChangeShapeType="1"/>
              <a:stCxn id="24600" idx="6"/>
              <a:endCxn id="24606" idx="3"/>
            </p:cNvCxnSpPr>
            <p:nvPr/>
          </p:nvCxnSpPr>
          <p:spPr bwMode="auto">
            <a:xfrm flipV="1">
              <a:off x="4101" y="1739"/>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4608" name="AutoShape 41"/>
            <p:cNvCxnSpPr>
              <a:cxnSpLocks noChangeAspect="1" noChangeShapeType="1"/>
              <a:stCxn id="24606" idx="1"/>
              <a:endCxn id="24599" idx="6"/>
            </p:cNvCxnSpPr>
            <p:nvPr/>
          </p:nvCxnSpPr>
          <p:spPr bwMode="auto">
            <a:xfrm flipH="1" flipV="1">
              <a:off x="4101" y="1190"/>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sp>
        <p:nvSpPr>
          <p:cNvPr id="24584" name="Text Box 42"/>
          <p:cNvSpPr txBox="1">
            <a:spLocks noChangeArrowheads="1"/>
          </p:cNvSpPr>
          <p:nvPr/>
        </p:nvSpPr>
        <p:spPr bwMode="auto">
          <a:xfrm>
            <a:off x="2408552" y="2824955"/>
            <a:ext cx="219233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solidFill>
                  <a:schemeClr val="tx2"/>
                </a:solidFill>
              </a:rPr>
              <a:t>discovery edge</a:t>
            </a:r>
          </a:p>
        </p:txBody>
      </p:sp>
      <p:sp>
        <p:nvSpPr>
          <p:cNvPr id="24585" name="Text Box 43"/>
          <p:cNvSpPr txBox="1">
            <a:spLocks noChangeArrowheads="1"/>
          </p:cNvSpPr>
          <p:nvPr/>
        </p:nvSpPr>
        <p:spPr bwMode="auto">
          <a:xfrm>
            <a:off x="2400615" y="3263329"/>
            <a:ext cx="1558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solidFill>
                  <a:schemeClr val="accent2"/>
                </a:solidFill>
              </a:rPr>
              <a:t>back edge</a:t>
            </a:r>
          </a:p>
        </p:txBody>
      </p:sp>
      <p:sp>
        <p:nvSpPr>
          <p:cNvPr id="24586" name="Oval 44"/>
          <p:cNvSpPr>
            <a:spLocks noChangeAspect="1" noChangeArrowheads="1"/>
          </p:cNvSpPr>
          <p:nvPr/>
        </p:nvSpPr>
        <p:spPr bwMode="auto">
          <a:xfrm>
            <a:off x="1597340" y="2016918"/>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4587" name="Text Box 45"/>
          <p:cNvSpPr txBox="1">
            <a:spLocks noChangeArrowheads="1"/>
          </p:cNvSpPr>
          <p:nvPr/>
        </p:nvSpPr>
        <p:spPr bwMode="auto">
          <a:xfrm>
            <a:off x="2408553" y="1970880"/>
            <a:ext cx="19732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tx2"/>
                </a:solidFill>
              </a:rPr>
              <a:t>visited vertex</a:t>
            </a:r>
          </a:p>
        </p:txBody>
      </p:sp>
      <p:sp>
        <p:nvSpPr>
          <p:cNvPr id="24588" name="Oval 46"/>
          <p:cNvSpPr>
            <a:spLocks noChangeAspect="1" noChangeArrowheads="1"/>
          </p:cNvSpPr>
          <p:nvPr/>
        </p:nvSpPr>
        <p:spPr bwMode="auto">
          <a:xfrm>
            <a:off x="1597340" y="1588293"/>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4589" name="Text Box 47"/>
          <p:cNvSpPr txBox="1">
            <a:spLocks noChangeArrowheads="1"/>
          </p:cNvSpPr>
          <p:nvPr/>
        </p:nvSpPr>
        <p:spPr bwMode="auto">
          <a:xfrm>
            <a:off x="2405062" y="1532505"/>
            <a:ext cx="2606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vertex</a:t>
            </a:r>
          </a:p>
        </p:txBody>
      </p:sp>
      <p:sp>
        <p:nvSpPr>
          <p:cNvPr id="24590" name="Text Box 48"/>
          <p:cNvSpPr txBox="1">
            <a:spLocks noChangeArrowheads="1"/>
          </p:cNvSpPr>
          <p:nvPr/>
        </p:nvSpPr>
        <p:spPr bwMode="auto">
          <a:xfrm>
            <a:off x="2408553" y="2397917"/>
            <a:ext cx="24288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edge</a:t>
            </a:r>
          </a:p>
        </p:txBody>
      </p:sp>
      <p:grpSp>
        <p:nvGrpSpPr>
          <p:cNvPr id="24591" name="Group 49"/>
          <p:cNvGrpSpPr>
            <a:grpSpLocks/>
          </p:cNvGrpSpPr>
          <p:nvPr/>
        </p:nvGrpSpPr>
        <p:grpSpPr bwMode="auto">
          <a:xfrm>
            <a:off x="1341752" y="2628106"/>
            <a:ext cx="877888" cy="852487"/>
            <a:chOff x="432" y="1691"/>
            <a:chExt cx="937" cy="537"/>
          </a:xfrm>
        </p:grpSpPr>
        <p:sp>
          <p:nvSpPr>
            <p:cNvPr id="24594" name="Line 50"/>
            <p:cNvSpPr>
              <a:spLocks noChangeShapeType="1"/>
            </p:cNvSpPr>
            <p:nvPr/>
          </p:nvSpPr>
          <p:spPr bwMode="auto">
            <a:xfrm>
              <a:off x="432" y="1959"/>
              <a:ext cx="937" cy="0"/>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5" name="Line 51"/>
            <p:cNvSpPr>
              <a:spLocks noChangeShapeType="1"/>
            </p:cNvSpPr>
            <p:nvPr/>
          </p:nvSpPr>
          <p:spPr bwMode="auto">
            <a:xfrm>
              <a:off x="432" y="2228"/>
              <a:ext cx="937" cy="0"/>
            </a:xfrm>
            <a:prstGeom prst="line">
              <a:avLst/>
            </a:prstGeom>
            <a:noFill/>
            <a:ln w="38100">
              <a:solidFill>
                <a:schemeClr val="accent2"/>
              </a:solidFill>
              <a:prstDash val="dash"/>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6" name="Line 52"/>
            <p:cNvSpPr>
              <a:spLocks noChangeShapeType="1"/>
            </p:cNvSpPr>
            <p:nvPr/>
          </p:nvSpPr>
          <p:spPr bwMode="auto">
            <a:xfrm>
              <a:off x="432" y="1691"/>
              <a:ext cx="93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57" name="Oval 6"/>
          <p:cNvSpPr>
            <a:spLocks noChangeAspect="1" noChangeArrowheads="1"/>
          </p:cNvSpPr>
          <p:nvPr/>
        </p:nvSpPr>
        <p:spPr bwMode="auto">
          <a:xfrm>
            <a:off x="2050257" y="5954590"/>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58" name="Oval 6"/>
          <p:cNvSpPr>
            <a:spLocks noChangeAspect="1" noChangeArrowheads="1"/>
          </p:cNvSpPr>
          <p:nvPr/>
        </p:nvSpPr>
        <p:spPr bwMode="auto">
          <a:xfrm>
            <a:off x="6322280" y="3333910"/>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59" name="Oval 18"/>
          <p:cNvSpPr>
            <a:spLocks noChangeAspect="1" noChangeArrowheads="1"/>
          </p:cNvSpPr>
          <p:nvPr/>
        </p:nvSpPr>
        <p:spPr bwMode="auto">
          <a:xfrm>
            <a:off x="6322280" y="286820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60" name="Oval 18"/>
          <p:cNvSpPr>
            <a:spLocks noChangeAspect="1" noChangeArrowheads="1"/>
          </p:cNvSpPr>
          <p:nvPr/>
        </p:nvSpPr>
        <p:spPr bwMode="auto">
          <a:xfrm>
            <a:off x="6322281" y="5482126"/>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61" name="Oval 6"/>
          <p:cNvSpPr>
            <a:spLocks noChangeAspect="1" noChangeArrowheads="1"/>
          </p:cNvSpPr>
          <p:nvPr/>
        </p:nvSpPr>
        <p:spPr bwMode="auto">
          <a:xfrm>
            <a:off x="6322280" y="5975105"/>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62" name="Oval 33"/>
          <p:cNvSpPr>
            <a:spLocks noChangeAspect="1" noChangeArrowheads="1"/>
          </p:cNvSpPr>
          <p:nvPr/>
        </p:nvSpPr>
        <p:spPr bwMode="auto">
          <a:xfrm>
            <a:off x="6324021" y="499745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cxnSp>
        <p:nvCxnSpPr>
          <p:cNvPr id="8" name="Straight Connector 7">
            <a:extLst>
              <a:ext uri="{FF2B5EF4-FFF2-40B4-BE49-F238E27FC236}">
                <a16:creationId xmlns:a16="http://schemas.microsoft.com/office/drawing/2014/main" id="{DE9F49C4-D93D-420C-AE36-400BA159FEE5}"/>
              </a:ext>
            </a:extLst>
          </p:cNvPr>
          <p:cNvCxnSpPr>
            <a:cxnSpLocks/>
            <a:stCxn id="24623" idx="3"/>
            <a:endCxn id="24622" idx="7"/>
          </p:cNvCxnSpPr>
          <p:nvPr/>
        </p:nvCxnSpPr>
        <p:spPr>
          <a:xfrm flipH="1">
            <a:off x="2978421" y="4578622"/>
            <a:ext cx="472533" cy="4725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169A0C-5EDC-4D0F-ADB3-5A9EF06FEC7A}"/>
              </a:ext>
            </a:extLst>
          </p:cNvPr>
          <p:cNvCxnSpPr>
            <a:cxnSpLocks/>
            <a:stCxn id="24610" idx="5"/>
            <a:endCxn id="24612" idx="1"/>
          </p:cNvCxnSpPr>
          <p:nvPr/>
        </p:nvCxnSpPr>
        <p:spPr>
          <a:xfrm>
            <a:off x="7283721" y="2645047"/>
            <a:ext cx="472533" cy="4725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AutoShape 25">
            <a:extLst>
              <a:ext uri="{FF2B5EF4-FFF2-40B4-BE49-F238E27FC236}">
                <a16:creationId xmlns:a16="http://schemas.microsoft.com/office/drawing/2014/main" id="{36C4D016-1E2D-4F9F-9390-C75E4EF248AD}"/>
              </a:ext>
            </a:extLst>
          </p:cNvPr>
          <p:cNvCxnSpPr>
            <a:cxnSpLocks noChangeAspect="1" noChangeShapeType="1"/>
          </p:cNvCxnSpPr>
          <p:nvPr/>
        </p:nvCxnSpPr>
        <p:spPr bwMode="auto">
          <a:xfrm>
            <a:off x="7885112" y="4632326"/>
            <a:ext cx="0" cy="106838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3" name="TextBox 12">
            <a:extLst>
              <a:ext uri="{FF2B5EF4-FFF2-40B4-BE49-F238E27FC236}">
                <a16:creationId xmlns:a16="http://schemas.microsoft.com/office/drawing/2014/main" id="{1F379B14-ED5F-4B58-8355-3D12B58A3BE9}"/>
              </a:ext>
            </a:extLst>
          </p:cNvPr>
          <p:cNvSpPr txBox="1"/>
          <p:nvPr/>
        </p:nvSpPr>
        <p:spPr>
          <a:xfrm>
            <a:off x="2192748" y="4109571"/>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1</a:t>
            </a:r>
          </a:p>
        </p:txBody>
      </p:sp>
      <p:sp>
        <p:nvSpPr>
          <p:cNvPr id="72" name="TextBox 71">
            <a:extLst>
              <a:ext uri="{FF2B5EF4-FFF2-40B4-BE49-F238E27FC236}">
                <a16:creationId xmlns:a16="http://schemas.microsoft.com/office/drawing/2014/main" id="{09632FAB-D824-4449-BDF9-30E32B109FDD}"/>
              </a:ext>
            </a:extLst>
          </p:cNvPr>
          <p:cNvSpPr txBox="1"/>
          <p:nvPr/>
        </p:nvSpPr>
        <p:spPr>
          <a:xfrm>
            <a:off x="6792618" y="1361481"/>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2</a:t>
            </a:r>
          </a:p>
        </p:txBody>
      </p:sp>
      <p:sp>
        <p:nvSpPr>
          <p:cNvPr id="73" name="TextBox 72">
            <a:extLst>
              <a:ext uri="{FF2B5EF4-FFF2-40B4-BE49-F238E27FC236}">
                <a16:creationId xmlns:a16="http://schemas.microsoft.com/office/drawing/2014/main" id="{FFFD6100-33CF-47B9-8286-8990D3DF0CF9}"/>
              </a:ext>
            </a:extLst>
          </p:cNvPr>
          <p:cNvSpPr txBox="1"/>
          <p:nvPr/>
        </p:nvSpPr>
        <p:spPr>
          <a:xfrm>
            <a:off x="6797880" y="3970941"/>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3</a:t>
            </a:r>
          </a:p>
        </p:txBody>
      </p:sp>
      <p:pic>
        <p:nvPicPr>
          <p:cNvPr id="5" name="Audio 4">
            <a:hlinkClick r:id="" action="ppaction://media"/>
            <a:extLst>
              <a:ext uri="{FF2B5EF4-FFF2-40B4-BE49-F238E27FC236}">
                <a16:creationId xmlns:a16="http://schemas.microsoft.com/office/drawing/2014/main" id="{57019165-5C1C-4C4C-88DE-29BEC7709C5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
        <p:nvSpPr>
          <p:cNvPr id="63" name="Oval 6">
            <a:extLst>
              <a:ext uri="{FF2B5EF4-FFF2-40B4-BE49-F238E27FC236}">
                <a16:creationId xmlns:a16="http://schemas.microsoft.com/office/drawing/2014/main" id="{A2241CD0-A7B6-FB45-8160-EA93B636E54D}"/>
              </a:ext>
            </a:extLst>
          </p:cNvPr>
          <p:cNvSpPr>
            <a:spLocks noChangeAspect="1" noChangeArrowheads="1"/>
          </p:cNvSpPr>
          <p:nvPr/>
        </p:nvSpPr>
        <p:spPr bwMode="auto">
          <a:xfrm>
            <a:off x="3395184" y="4263223"/>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cxnSp>
        <p:nvCxnSpPr>
          <p:cNvPr id="64" name="Straight Connector 63">
            <a:extLst>
              <a:ext uri="{FF2B5EF4-FFF2-40B4-BE49-F238E27FC236}">
                <a16:creationId xmlns:a16="http://schemas.microsoft.com/office/drawing/2014/main" id="{2759AF34-C066-BA45-9A1A-035D53D98DB0}"/>
              </a:ext>
            </a:extLst>
          </p:cNvPr>
          <p:cNvCxnSpPr>
            <a:cxnSpLocks/>
          </p:cNvCxnSpPr>
          <p:nvPr/>
        </p:nvCxnSpPr>
        <p:spPr>
          <a:xfrm flipH="1">
            <a:off x="2976355" y="4586288"/>
            <a:ext cx="472533" cy="47253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5" name="Group 3">
            <a:extLst>
              <a:ext uri="{FF2B5EF4-FFF2-40B4-BE49-F238E27FC236}">
                <a16:creationId xmlns:a16="http://schemas.microsoft.com/office/drawing/2014/main" id="{293B572B-EA32-2544-9538-755DE1EAFAA3}"/>
              </a:ext>
            </a:extLst>
          </p:cNvPr>
          <p:cNvGrpSpPr>
            <a:grpSpLocks/>
          </p:cNvGrpSpPr>
          <p:nvPr/>
        </p:nvGrpSpPr>
        <p:grpSpPr bwMode="auto">
          <a:xfrm>
            <a:off x="2663034" y="4265612"/>
            <a:ext cx="3081338" cy="1830387"/>
            <a:chOff x="816" y="2592"/>
            <a:chExt cx="1941" cy="1153"/>
          </a:xfrm>
        </p:grpSpPr>
        <p:sp>
          <p:nvSpPr>
            <p:cNvPr id="66" name="Oval 4">
              <a:extLst>
                <a:ext uri="{FF2B5EF4-FFF2-40B4-BE49-F238E27FC236}">
                  <a16:creationId xmlns:a16="http://schemas.microsoft.com/office/drawing/2014/main" id="{BA7F29C9-67C8-4044-A5AD-FC1905700C68}"/>
                </a:ext>
              </a:extLst>
            </p:cNvPr>
            <p:cNvSpPr>
              <a:spLocks noChangeAspect="1" noChangeArrowheads="1"/>
            </p:cNvSpPr>
            <p:nvPr/>
          </p:nvSpPr>
          <p:spPr bwMode="auto">
            <a:xfrm>
              <a:off x="1738" y="3053"/>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D</a:t>
              </a:r>
            </a:p>
          </p:txBody>
        </p:sp>
        <p:sp>
          <p:nvSpPr>
            <p:cNvPr id="67" name="Oval 5">
              <a:extLst>
                <a:ext uri="{FF2B5EF4-FFF2-40B4-BE49-F238E27FC236}">
                  <a16:creationId xmlns:a16="http://schemas.microsoft.com/office/drawing/2014/main" id="{BD96DD27-D13B-1F43-AB53-B2194B48DF72}"/>
                </a:ext>
              </a:extLst>
            </p:cNvPr>
            <p:cNvSpPr>
              <a:spLocks noChangeAspect="1" noChangeArrowheads="1"/>
            </p:cNvSpPr>
            <p:nvPr/>
          </p:nvSpPr>
          <p:spPr bwMode="auto">
            <a:xfrm>
              <a:off x="816" y="3053"/>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68" name="Oval 6">
              <a:extLst>
                <a:ext uri="{FF2B5EF4-FFF2-40B4-BE49-F238E27FC236}">
                  <a16:creationId xmlns:a16="http://schemas.microsoft.com/office/drawing/2014/main" id="{858C0D4F-3236-3744-BF44-6DE6978059C9}"/>
                </a:ext>
              </a:extLst>
            </p:cNvPr>
            <p:cNvSpPr>
              <a:spLocks noChangeAspect="1" noChangeArrowheads="1"/>
            </p:cNvSpPr>
            <p:nvPr/>
          </p:nvSpPr>
          <p:spPr bwMode="auto">
            <a:xfrm>
              <a:off x="1277" y="259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69" name="Oval 7">
              <a:extLst>
                <a:ext uri="{FF2B5EF4-FFF2-40B4-BE49-F238E27FC236}">
                  <a16:creationId xmlns:a16="http://schemas.microsoft.com/office/drawing/2014/main" id="{6823AC41-41B6-8E47-B285-E4D5728AA24A}"/>
                </a:ext>
              </a:extLst>
            </p:cNvPr>
            <p:cNvSpPr>
              <a:spLocks noChangeAspect="1" noChangeArrowheads="1"/>
            </p:cNvSpPr>
            <p:nvPr/>
          </p:nvSpPr>
          <p:spPr bwMode="auto">
            <a:xfrm>
              <a:off x="1277" y="3514"/>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cxnSp>
          <p:nvCxnSpPr>
            <p:cNvPr id="71" name="AutoShape 9">
              <a:extLst>
                <a:ext uri="{FF2B5EF4-FFF2-40B4-BE49-F238E27FC236}">
                  <a16:creationId xmlns:a16="http://schemas.microsoft.com/office/drawing/2014/main" id="{5875B86C-170F-8E4D-BB7F-973E7EB6FDB8}"/>
                </a:ext>
              </a:extLst>
            </p:cNvPr>
            <p:cNvCxnSpPr>
              <a:cxnSpLocks noChangeAspect="1" noChangeShapeType="1"/>
              <a:stCxn id="69" idx="1"/>
              <a:endCxn id="67" idx="5"/>
            </p:cNvCxnSpPr>
            <p:nvPr/>
          </p:nvCxnSpPr>
          <p:spPr bwMode="auto">
            <a:xfrm flipH="1" flipV="1">
              <a:off x="1012" y="3254"/>
              <a:ext cx="299" cy="28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74" name="AutoShape 10">
              <a:extLst>
                <a:ext uri="{FF2B5EF4-FFF2-40B4-BE49-F238E27FC236}">
                  <a16:creationId xmlns:a16="http://schemas.microsoft.com/office/drawing/2014/main" id="{445BF30B-D348-F84A-A7EF-36F740E6C623}"/>
                </a:ext>
              </a:extLst>
            </p:cNvPr>
            <p:cNvCxnSpPr>
              <a:cxnSpLocks noChangeAspect="1" noChangeShapeType="1"/>
              <a:stCxn id="69" idx="7"/>
              <a:endCxn id="66" idx="3"/>
            </p:cNvCxnSpPr>
            <p:nvPr/>
          </p:nvCxnSpPr>
          <p:spPr bwMode="auto">
            <a:xfrm flipV="1">
              <a:off x="1473" y="3254"/>
              <a:ext cx="299" cy="28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75" name="AutoShape 11">
              <a:extLst>
                <a:ext uri="{FF2B5EF4-FFF2-40B4-BE49-F238E27FC236}">
                  <a16:creationId xmlns:a16="http://schemas.microsoft.com/office/drawing/2014/main" id="{BA1AE77F-D84D-3448-BF9D-DA87D8A3A3FF}"/>
                </a:ext>
              </a:extLst>
            </p:cNvPr>
            <p:cNvCxnSpPr>
              <a:cxnSpLocks noChangeAspect="1" noChangeShapeType="1"/>
              <a:stCxn id="68" idx="5"/>
              <a:endCxn id="66" idx="1"/>
            </p:cNvCxnSpPr>
            <p:nvPr/>
          </p:nvCxnSpPr>
          <p:spPr bwMode="auto">
            <a:xfrm>
              <a:off x="1474" y="2801"/>
              <a:ext cx="297" cy="27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76" name="AutoShape 12">
              <a:extLst>
                <a:ext uri="{FF2B5EF4-FFF2-40B4-BE49-F238E27FC236}">
                  <a16:creationId xmlns:a16="http://schemas.microsoft.com/office/drawing/2014/main" id="{6FDC8D6A-E766-6B4F-832D-E8D3996A8DF6}"/>
                </a:ext>
              </a:extLst>
            </p:cNvPr>
            <p:cNvCxnSpPr>
              <a:cxnSpLocks noChangeAspect="1" noChangeShapeType="1"/>
              <a:stCxn id="68" idx="4"/>
              <a:endCxn id="69" idx="0"/>
            </p:cNvCxnSpPr>
            <p:nvPr/>
          </p:nvCxnSpPr>
          <p:spPr bwMode="auto">
            <a:xfrm>
              <a:off x="1392" y="2834"/>
              <a:ext cx="0" cy="6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77" name="Oval 13">
              <a:extLst>
                <a:ext uri="{FF2B5EF4-FFF2-40B4-BE49-F238E27FC236}">
                  <a16:creationId xmlns:a16="http://schemas.microsoft.com/office/drawing/2014/main" id="{8FEF270A-649E-0D44-BABF-1B3791EA53EB}"/>
                </a:ext>
              </a:extLst>
            </p:cNvPr>
            <p:cNvSpPr>
              <a:spLocks noChangeAspect="1" noChangeArrowheads="1"/>
            </p:cNvSpPr>
            <p:nvPr/>
          </p:nvSpPr>
          <p:spPr bwMode="auto">
            <a:xfrm>
              <a:off x="2526" y="3053"/>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78" name="AutoShape 14">
              <a:extLst>
                <a:ext uri="{FF2B5EF4-FFF2-40B4-BE49-F238E27FC236}">
                  <a16:creationId xmlns:a16="http://schemas.microsoft.com/office/drawing/2014/main" id="{8345B8D5-54B8-B741-993D-94876967B5BB}"/>
                </a:ext>
              </a:extLst>
            </p:cNvPr>
            <p:cNvCxnSpPr>
              <a:cxnSpLocks noChangeAspect="1" noChangeShapeType="1"/>
              <a:stCxn id="69" idx="6"/>
              <a:endCxn id="77" idx="3"/>
            </p:cNvCxnSpPr>
            <p:nvPr/>
          </p:nvCxnSpPr>
          <p:spPr bwMode="auto">
            <a:xfrm flipV="1">
              <a:off x="1513" y="3256"/>
              <a:ext cx="1046"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79" name="AutoShape 15">
              <a:extLst>
                <a:ext uri="{FF2B5EF4-FFF2-40B4-BE49-F238E27FC236}">
                  <a16:creationId xmlns:a16="http://schemas.microsoft.com/office/drawing/2014/main" id="{DBB9354E-B5C4-0140-AD6F-D15BEEF59B26}"/>
                </a:ext>
              </a:extLst>
            </p:cNvPr>
            <p:cNvCxnSpPr>
              <a:cxnSpLocks noChangeAspect="1" noChangeShapeType="1"/>
              <a:stCxn id="77" idx="1"/>
              <a:endCxn id="68" idx="6"/>
            </p:cNvCxnSpPr>
            <p:nvPr/>
          </p:nvCxnSpPr>
          <p:spPr bwMode="auto">
            <a:xfrm flipH="1" flipV="1">
              <a:off x="1519" y="2707"/>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sp>
        <p:nvSpPr>
          <p:cNvPr id="80" name="Oval 7">
            <a:extLst>
              <a:ext uri="{FF2B5EF4-FFF2-40B4-BE49-F238E27FC236}">
                <a16:creationId xmlns:a16="http://schemas.microsoft.com/office/drawing/2014/main" id="{E7B36E37-C949-8F4A-AC32-5EA8C1A6D89E}"/>
              </a:ext>
            </a:extLst>
          </p:cNvPr>
          <p:cNvSpPr>
            <a:spLocks noChangeAspect="1" noChangeArrowheads="1"/>
          </p:cNvSpPr>
          <p:nvPr/>
        </p:nvSpPr>
        <p:spPr bwMode="auto">
          <a:xfrm>
            <a:off x="3393284" y="5740129"/>
            <a:ext cx="366713" cy="366712"/>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sp>
        <p:nvSpPr>
          <p:cNvPr id="81" name="Oval 4">
            <a:extLst>
              <a:ext uri="{FF2B5EF4-FFF2-40B4-BE49-F238E27FC236}">
                <a16:creationId xmlns:a16="http://schemas.microsoft.com/office/drawing/2014/main" id="{920F83A5-AB85-FB46-B666-383288CFD89D}"/>
              </a:ext>
            </a:extLst>
          </p:cNvPr>
          <p:cNvSpPr>
            <a:spLocks noChangeAspect="1" noChangeArrowheads="1"/>
          </p:cNvSpPr>
          <p:nvPr/>
        </p:nvSpPr>
        <p:spPr bwMode="auto">
          <a:xfrm>
            <a:off x="4124201" y="4996656"/>
            <a:ext cx="366713" cy="366712"/>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D</a:t>
            </a:r>
          </a:p>
        </p:txBody>
      </p:sp>
      <p:sp>
        <p:nvSpPr>
          <p:cNvPr id="83" name="Oval 13">
            <a:extLst>
              <a:ext uri="{FF2B5EF4-FFF2-40B4-BE49-F238E27FC236}">
                <a16:creationId xmlns:a16="http://schemas.microsoft.com/office/drawing/2014/main" id="{95119DFE-1B55-EE4B-BD75-E2CA584E18E2}"/>
              </a:ext>
            </a:extLst>
          </p:cNvPr>
          <p:cNvSpPr>
            <a:spLocks noChangeAspect="1" noChangeArrowheads="1"/>
          </p:cNvSpPr>
          <p:nvPr/>
        </p:nvSpPr>
        <p:spPr bwMode="auto">
          <a:xfrm>
            <a:off x="5366486" y="4996656"/>
            <a:ext cx="395287" cy="395286"/>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84" name="AutoShape 15">
            <a:extLst>
              <a:ext uri="{FF2B5EF4-FFF2-40B4-BE49-F238E27FC236}">
                <a16:creationId xmlns:a16="http://schemas.microsoft.com/office/drawing/2014/main" id="{C9F37A3F-E5E2-484A-8B47-295B2B9776F5}"/>
              </a:ext>
            </a:extLst>
          </p:cNvPr>
          <p:cNvCxnSpPr>
            <a:cxnSpLocks noChangeAspect="1" noChangeShapeType="1"/>
          </p:cNvCxnSpPr>
          <p:nvPr/>
        </p:nvCxnSpPr>
        <p:spPr bwMode="auto">
          <a:xfrm flipH="1" flipV="1">
            <a:off x="3787778" y="4456786"/>
            <a:ext cx="1651000" cy="59213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85" name="AutoShape 14">
            <a:extLst>
              <a:ext uri="{FF2B5EF4-FFF2-40B4-BE49-F238E27FC236}">
                <a16:creationId xmlns:a16="http://schemas.microsoft.com/office/drawing/2014/main" id="{D81CE29C-FB25-5143-8D1A-36C8BF443F6A}"/>
              </a:ext>
            </a:extLst>
          </p:cNvPr>
          <p:cNvCxnSpPr>
            <a:cxnSpLocks noChangeAspect="1" noChangeShapeType="1"/>
          </p:cNvCxnSpPr>
          <p:nvPr/>
        </p:nvCxnSpPr>
        <p:spPr bwMode="auto">
          <a:xfrm flipV="1">
            <a:off x="3744915" y="5327438"/>
            <a:ext cx="1660525" cy="59213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86" name="AutoShape 10">
            <a:extLst>
              <a:ext uri="{FF2B5EF4-FFF2-40B4-BE49-F238E27FC236}">
                <a16:creationId xmlns:a16="http://schemas.microsoft.com/office/drawing/2014/main" id="{7E21EDD0-4254-9144-9706-1A9456563116}"/>
              </a:ext>
            </a:extLst>
          </p:cNvPr>
          <p:cNvCxnSpPr>
            <a:cxnSpLocks noChangeAspect="1" noChangeShapeType="1"/>
          </p:cNvCxnSpPr>
          <p:nvPr/>
        </p:nvCxnSpPr>
        <p:spPr bwMode="auto">
          <a:xfrm flipV="1">
            <a:off x="3715545" y="5315288"/>
            <a:ext cx="474663" cy="45878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87" name="Oval 5">
            <a:extLst>
              <a:ext uri="{FF2B5EF4-FFF2-40B4-BE49-F238E27FC236}">
                <a16:creationId xmlns:a16="http://schemas.microsoft.com/office/drawing/2014/main" id="{9C8A0C01-E0FE-D148-BEB5-68C3704B9D5F}"/>
              </a:ext>
            </a:extLst>
          </p:cNvPr>
          <p:cNvSpPr>
            <a:spLocks noChangeAspect="1" noChangeArrowheads="1"/>
          </p:cNvSpPr>
          <p:nvPr/>
        </p:nvSpPr>
        <p:spPr bwMode="auto">
          <a:xfrm>
            <a:off x="2661447" y="4996656"/>
            <a:ext cx="366713" cy="366712"/>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cxnSp>
        <p:nvCxnSpPr>
          <p:cNvPr id="88" name="AutoShape 9">
            <a:extLst>
              <a:ext uri="{FF2B5EF4-FFF2-40B4-BE49-F238E27FC236}">
                <a16:creationId xmlns:a16="http://schemas.microsoft.com/office/drawing/2014/main" id="{E10E9D86-DF92-3D47-9C58-EB409B6EC87D}"/>
              </a:ext>
            </a:extLst>
          </p:cNvPr>
          <p:cNvCxnSpPr>
            <a:cxnSpLocks noChangeAspect="1" noChangeShapeType="1"/>
          </p:cNvCxnSpPr>
          <p:nvPr/>
        </p:nvCxnSpPr>
        <p:spPr bwMode="auto">
          <a:xfrm flipH="1" flipV="1">
            <a:off x="2982915" y="5314949"/>
            <a:ext cx="474663" cy="45878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89" name="AutoShape 12">
            <a:extLst>
              <a:ext uri="{FF2B5EF4-FFF2-40B4-BE49-F238E27FC236}">
                <a16:creationId xmlns:a16="http://schemas.microsoft.com/office/drawing/2014/main" id="{5506E867-7F84-2A4F-942B-83954E003B46}"/>
              </a:ext>
            </a:extLst>
          </p:cNvPr>
          <p:cNvCxnSpPr>
            <a:cxnSpLocks noChangeAspect="1" noChangeShapeType="1"/>
          </p:cNvCxnSpPr>
          <p:nvPr/>
        </p:nvCxnSpPr>
        <p:spPr bwMode="auto">
          <a:xfrm>
            <a:off x="3576640" y="4660105"/>
            <a:ext cx="0" cy="106838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90" name="AutoShape 15">
            <a:extLst>
              <a:ext uri="{FF2B5EF4-FFF2-40B4-BE49-F238E27FC236}">
                <a16:creationId xmlns:a16="http://schemas.microsoft.com/office/drawing/2014/main" id="{C801D94A-A358-1E41-B8C0-460C0682B757}"/>
              </a:ext>
            </a:extLst>
          </p:cNvPr>
          <p:cNvCxnSpPr>
            <a:cxnSpLocks noChangeAspect="1" noChangeShapeType="1"/>
          </p:cNvCxnSpPr>
          <p:nvPr/>
        </p:nvCxnSpPr>
        <p:spPr bwMode="auto">
          <a:xfrm flipH="1" flipV="1">
            <a:off x="3765961" y="4443776"/>
            <a:ext cx="1651000" cy="59213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91" name="AutoShape 11">
            <a:extLst>
              <a:ext uri="{FF2B5EF4-FFF2-40B4-BE49-F238E27FC236}">
                <a16:creationId xmlns:a16="http://schemas.microsoft.com/office/drawing/2014/main" id="{8BFF62AE-EEEB-F440-996A-2CA77F4E353E}"/>
              </a:ext>
            </a:extLst>
          </p:cNvPr>
          <p:cNvCxnSpPr>
            <a:cxnSpLocks noChangeAspect="1" noChangeShapeType="1"/>
          </p:cNvCxnSpPr>
          <p:nvPr/>
        </p:nvCxnSpPr>
        <p:spPr bwMode="auto">
          <a:xfrm>
            <a:off x="3703518" y="4585949"/>
            <a:ext cx="471488" cy="44291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92" name="Oval 18">
            <a:extLst>
              <a:ext uri="{FF2B5EF4-FFF2-40B4-BE49-F238E27FC236}">
                <a16:creationId xmlns:a16="http://schemas.microsoft.com/office/drawing/2014/main" id="{160F8098-0D27-7942-A5FF-8831B15A595C}"/>
              </a:ext>
            </a:extLst>
          </p:cNvPr>
          <p:cNvSpPr>
            <a:spLocks noChangeAspect="1" noChangeArrowheads="1"/>
          </p:cNvSpPr>
          <p:nvPr/>
        </p:nvSpPr>
        <p:spPr bwMode="auto">
          <a:xfrm>
            <a:off x="6969125" y="234394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93" name="Oval 19">
            <a:extLst>
              <a:ext uri="{FF2B5EF4-FFF2-40B4-BE49-F238E27FC236}">
                <a16:creationId xmlns:a16="http://schemas.microsoft.com/office/drawing/2014/main" id="{BD992D11-2183-A248-9E67-B4F8CF9F8339}"/>
              </a:ext>
            </a:extLst>
          </p:cNvPr>
          <p:cNvSpPr>
            <a:spLocks noChangeAspect="1" noChangeArrowheads="1"/>
          </p:cNvSpPr>
          <p:nvPr/>
        </p:nvSpPr>
        <p:spPr bwMode="auto">
          <a:xfrm>
            <a:off x="7700962" y="159701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94" name="Oval 17">
            <a:extLst>
              <a:ext uri="{FF2B5EF4-FFF2-40B4-BE49-F238E27FC236}">
                <a16:creationId xmlns:a16="http://schemas.microsoft.com/office/drawing/2014/main" id="{B9012BFD-64AB-674B-9321-41C0A29A9830}"/>
              </a:ext>
            </a:extLst>
          </p:cNvPr>
          <p:cNvSpPr>
            <a:spLocks noChangeAspect="1" noChangeArrowheads="1"/>
          </p:cNvSpPr>
          <p:nvPr/>
        </p:nvSpPr>
        <p:spPr bwMode="auto">
          <a:xfrm>
            <a:off x="8432800" y="2343947"/>
            <a:ext cx="366713"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D</a:t>
            </a:r>
          </a:p>
        </p:txBody>
      </p:sp>
      <p:sp>
        <p:nvSpPr>
          <p:cNvPr id="95" name="Oval 20">
            <a:extLst>
              <a:ext uri="{FF2B5EF4-FFF2-40B4-BE49-F238E27FC236}">
                <a16:creationId xmlns:a16="http://schemas.microsoft.com/office/drawing/2014/main" id="{C94E2D22-EFFD-E341-833B-DEA485842FD5}"/>
              </a:ext>
            </a:extLst>
          </p:cNvPr>
          <p:cNvSpPr>
            <a:spLocks noChangeAspect="1" noChangeArrowheads="1"/>
          </p:cNvSpPr>
          <p:nvPr/>
        </p:nvSpPr>
        <p:spPr bwMode="auto">
          <a:xfrm>
            <a:off x="7700961" y="3077552"/>
            <a:ext cx="366713"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sp>
        <p:nvSpPr>
          <p:cNvPr id="96" name="Oval 26">
            <a:extLst>
              <a:ext uri="{FF2B5EF4-FFF2-40B4-BE49-F238E27FC236}">
                <a16:creationId xmlns:a16="http://schemas.microsoft.com/office/drawing/2014/main" id="{907F2902-D044-CD4C-98ED-3265F7A13251}"/>
              </a:ext>
            </a:extLst>
          </p:cNvPr>
          <p:cNvSpPr>
            <a:spLocks noChangeAspect="1" noChangeArrowheads="1"/>
          </p:cNvSpPr>
          <p:nvPr/>
        </p:nvSpPr>
        <p:spPr bwMode="auto">
          <a:xfrm>
            <a:off x="9686438" y="2331244"/>
            <a:ext cx="366713"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97" name="AutoShape 21">
            <a:extLst>
              <a:ext uri="{FF2B5EF4-FFF2-40B4-BE49-F238E27FC236}">
                <a16:creationId xmlns:a16="http://schemas.microsoft.com/office/drawing/2014/main" id="{75F07D2B-EC65-9946-BC65-BC56285734CF}"/>
              </a:ext>
            </a:extLst>
          </p:cNvPr>
          <p:cNvCxnSpPr>
            <a:cxnSpLocks noChangeAspect="1" noChangeShapeType="1"/>
          </p:cNvCxnSpPr>
          <p:nvPr/>
        </p:nvCxnSpPr>
        <p:spPr bwMode="auto">
          <a:xfrm flipH="1">
            <a:off x="7281862" y="1930742"/>
            <a:ext cx="471488" cy="433388"/>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98" name="Straight Connector 97">
            <a:extLst>
              <a:ext uri="{FF2B5EF4-FFF2-40B4-BE49-F238E27FC236}">
                <a16:creationId xmlns:a16="http://schemas.microsoft.com/office/drawing/2014/main" id="{75884F50-455B-A349-BF34-FFE02F03084D}"/>
              </a:ext>
            </a:extLst>
          </p:cNvPr>
          <p:cNvCxnSpPr>
            <a:cxnSpLocks/>
          </p:cNvCxnSpPr>
          <p:nvPr/>
        </p:nvCxnSpPr>
        <p:spPr>
          <a:xfrm>
            <a:off x="7299198" y="2656159"/>
            <a:ext cx="472533" cy="4725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 name="AutoShape 25">
            <a:extLst>
              <a:ext uri="{FF2B5EF4-FFF2-40B4-BE49-F238E27FC236}">
                <a16:creationId xmlns:a16="http://schemas.microsoft.com/office/drawing/2014/main" id="{C79A5AA5-898E-1949-BB9E-BB3B5A9252B5}"/>
              </a:ext>
            </a:extLst>
          </p:cNvPr>
          <p:cNvCxnSpPr>
            <a:cxnSpLocks noChangeAspect="1" noChangeShapeType="1"/>
          </p:cNvCxnSpPr>
          <p:nvPr/>
        </p:nvCxnSpPr>
        <p:spPr bwMode="auto">
          <a:xfrm>
            <a:off x="7884317" y="1995487"/>
            <a:ext cx="0" cy="106838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00" name="AutoShape 23">
            <a:extLst>
              <a:ext uri="{FF2B5EF4-FFF2-40B4-BE49-F238E27FC236}">
                <a16:creationId xmlns:a16="http://schemas.microsoft.com/office/drawing/2014/main" id="{38EAAEEE-AD51-F04B-B6C6-3570601BA2A6}"/>
              </a:ext>
            </a:extLst>
          </p:cNvPr>
          <p:cNvCxnSpPr>
            <a:cxnSpLocks noChangeAspect="1" noChangeShapeType="1"/>
          </p:cNvCxnSpPr>
          <p:nvPr/>
        </p:nvCxnSpPr>
        <p:spPr bwMode="auto">
          <a:xfrm flipV="1">
            <a:off x="8012381" y="2665718"/>
            <a:ext cx="471488" cy="4524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01" name="AutoShape 24">
            <a:extLst>
              <a:ext uri="{FF2B5EF4-FFF2-40B4-BE49-F238E27FC236}">
                <a16:creationId xmlns:a16="http://schemas.microsoft.com/office/drawing/2014/main" id="{B8A12B4C-7E0B-E747-9763-2644E5DA2746}"/>
              </a:ext>
            </a:extLst>
          </p:cNvPr>
          <p:cNvCxnSpPr>
            <a:cxnSpLocks noChangeAspect="1" noChangeShapeType="1"/>
          </p:cNvCxnSpPr>
          <p:nvPr/>
        </p:nvCxnSpPr>
        <p:spPr bwMode="auto">
          <a:xfrm>
            <a:off x="7996904" y="1916839"/>
            <a:ext cx="471488" cy="44291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02" name="AutoShape 27">
            <a:extLst>
              <a:ext uri="{FF2B5EF4-FFF2-40B4-BE49-F238E27FC236}">
                <a16:creationId xmlns:a16="http://schemas.microsoft.com/office/drawing/2014/main" id="{153575A1-5C5E-474D-81D1-5DD0A1EA5969}"/>
              </a:ext>
            </a:extLst>
          </p:cNvPr>
          <p:cNvCxnSpPr>
            <a:cxnSpLocks noChangeAspect="1" noChangeShapeType="1"/>
          </p:cNvCxnSpPr>
          <p:nvPr/>
        </p:nvCxnSpPr>
        <p:spPr bwMode="auto">
          <a:xfrm flipV="1">
            <a:off x="8075611" y="2651922"/>
            <a:ext cx="1660525" cy="592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03" name="AutoShape 28">
            <a:extLst>
              <a:ext uri="{FF2B5EF4-FFF2-40B4-BE49-F238E27FC236}">
                <a16:creationId xmlns:a16="http://schemas.microsoft.com/office/drawing/2014/main" id="{CBCB5C4C-BDF8-2446-8709-933A574E911F}"/>
              </a:ext>
            </a:extLst>
          </p:cNvPr>
          <p:cNvCxnSpPr>
            <a:cxnSpLocks noChangeAspect="1" noChangeShapeType="1"/>
          </p:cNvCxnSpPr>
          <p:nvPr/>
        </p:nvCxnSpPr>
        <p:spPr bwMode="auto">
          <a:xfrm flipH="1" flipV="1">
            <a:off x="8070851" y="1767614"/>
            <a:ext cx="1651000" cy="592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04" name="Oval 32">
            <a:extLst>
              <a:ext uri="{FF2B5EF4-FFF2-40B4-BE49-F238E27FC236}">
                <a16:creationId xmlns:a16="http://schemas.microsoft.com/office/drawing/2014/main" id="{8026BB1A-1A90-4840-8196-ADF446D1C4AE}"/>
              </a:ext>
            </a:extLst>
          </p:cNvPr>
          <p:cNvSpPr>
            <a:spLocks noChangeAspect="1" noChangeArrowheads="1"/>
          </p:cNvSpPr>
          <p:nvPr/>
        </p:nvSpPr>
        <p:spPr bwMode="auto">
          <a:xfrm>
            <a:off x="7700172" y="4263222"/>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grpSp>
        <p:nvGrpSpPr>
          <p:cNvPr id="105" name="Group 29">
            <a:extLst>
              <a:ext uri="{FF2B5EF4-FFF2-40B4-BE49-F238E27FC236}">
                <a16:creationId xmlns:a16="http://schemas.microsoft.com/office/drawing/2014/main" id="{C727CF35-5AE8-444E-8264-5655248424E7}"/>
              </a:ext>
            </a:extLst>
          </p:cNvPr>
          <p:cNvGrpSpPr>
            <a:grpSpLocks/>
          </p:cNvGrpSpPr>
          <p:nvPr/>
        </p:nvGrpSpPr>
        <p:grpSpPr bwMode="auto">
          <a:xfrm>
            <a:off x="6969125" y="4261942"/>
            <a:ext cx="3081338" cy="1830388"/>
            <a:chOff x="3398" y="1075"/>
            <a:chExt cx="1941" cy="1153"/>
          </a:xfrm>
        </p:grpSpPr>
        <p:sp>
          <p:nvSpPr>
            <p:cNvPr id="106" name="Oval 30">
              <a:extLst>
                <a:ext uri="{FF2B5EF4-FFF2-40B4-BE49-F238E27FC236}">
                  <a16:creationId xmlns:a16="http://schemas.microsoft.com/office/drawing/2014/main" id="{ED98628F-9484-3641-8729-BA5CF016E5BD}"/>
                </a:ext>
              </a:extLst>
            </p:cNvPr>
            <p:cNvSpPr>
              <a:spLocks noChangeAspect="1" noChangeArrowheads="1"/>
            </p:cNvSpPr>
            <p:nvPr/>
          </p:nvSpPr>
          <p:spPr bwMode="auto">
            <a:xfrm>
              <a:off x="4320" y="1536"/>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07" name="Oval 31">
              <a:extLst>
                <a:ext uri="{FF2B5EF4-FFF2-40B4-BE49-F238E27FC236}">
                  <a16:creationId xmlns:a16="http://schemas.microsoft.com/office/drawing/2014/main" id="{FDDA8789-5FB4-A442-9A41-05D2FF066268}"/>
                </a:ext>
              </a:extLst>
            </p:cNvPr>
            <p:cNvSpPr>
              <a:spLocks noChangeAspect="1" noChangeArrowheads="1"/>
            </p:cNvSpPr>
            <p:nvPr/>
          </p:nvSpPr>
          <p:spPr bwMode="auto">
            <a:xfrm>
              <a:off x="3398" y="153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108" name="Oval 32">
              <a:extLst>
                <a:ext uri="{FF2B5EF4-FFF2-40B4-BE49-F238E27FC236}">
                  <a16:creationId xmlns:a16="http://schemas.microsoft.com/office/drawing/2014/main" id="{B03033E3-177E-AD4B-8B52-D0FDBDAEDDF5}"/>
                </a:ext>
              </a:extLst>
            </p:cNvPr>
            <p:cNvSpPr>
              <a:spLocks noChangeAspect="1" noChangeArrowheads="1"/>
            </p:cNvSpPr>
            <p:nvPr/>
          </p:nvSpPr>
          <p:spPr bwMode="auto">
            <a:xfrm>
              <a:off x="3859" y="107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109" name="Oval 33">
              <a:extLst>
                <a:ext uri="{FF2B5EF4-FFF2-40B4-BE49-F238E27FC236}">
                  <a16:creationId xmlns:a16="http://schemas.microsoft.com/office/drawing/2014/main" id="{EAE18E3A-9FC8-CA48-83C6-DEC812E7097B}"/>
                </a:ext>
              </a:extLst>
            </p:cNvPr>
            <p:cNvSpPr>
              <a:spLocks noChangeAspect="1" noChangeArrowheads="1"/>
            </p:cNvSpPr>
            <p:nvPr/>
          </p:nvSpPr>
          <p:spPr bwMode="auto">
            <a:xfrm>
              <a:off x="3859" y="1997"/>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cxnSp>
          <p:nvCxnSpPr>
            <p:cNvPr id="110" name="AutoShape 34">
              <a:extLst>
                <a:ext uri="{FF2B5EF4-FFF2-40B4-BE49-F238E27FC236}">
                  <a16:creationId xmlns:a16="http://schemas.microsoft.com/office/drawing/2014/main" id="{BBA965FB-0417-A64A-80D5-7D467A2B6B03}"/>
                </a:ext>
              </a:extLst>
            </p:cNvPr>
            <p:cNvCxnSpPr>
              <a:cxnSpLocks noChangeAspect="1" noChangeShapeType="1"/>
              <a:stCxn id="108" idx="3"/>
              <a:endCxn id="107" idx="7"/>
            </p:cNvCxnSpPr>
            <p:nvPr/>
          </p:nvCxnSpPr>
          <p:spPr bwMode="auto">
            <a:xfrm flipH="1">
              <a:off x="3595" y="1284"/>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11" name="AutoShape 35">
              <a:extLst>
                <a:ext uri="{FF2B5EF4-FFF2-40B4-BE49-F238E27FC236}">
                  <a16:creationId xmlns:a16="http://schemas.microsoft.com/office/drawing/2014/main" id="{C3B324B9-B276-6143-AFD0-C0736CA920B0}"/>
                </a:ext>
              </a:extLst>
            </p:cNvPr>
            <p:cNvCxnSpPr>
              <a:cxnSpLocks noChangeAspect="1" noChangeShapeType="1"/>
              <a:stCxn id="109" idx="1"/>
              <a:endCxn id="107" idx="5"/>
            </p:cNvCxnSpPr>
            <p:nvPr/>
          </p:nvCxnSpPr>
          <p:spPr bwMode="auto">
            <a:xfrm flipH="1" flipV="1">
              <a:off x="3595" y="1745"/>
              <a:ext cx="297" cy="273"/>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12" name="AutoShape 36">
              <a:extLst>
                <a:ext uri="{FF2B5EF4-FFF2-40B4-BE49-F238E27FC236}">
                  <a16:creationId xmlns:a16="http://schemas.microsoft.com/office/drawing/2014/main" id="{0629818A-24C3-E64A-AB0A-662C07803B1C}"/>
                </a:ext>
              </a:extLst>
            </p:cNvPr>
            <p:cNvCxnSpPr>
              <a:cxnSpLocks noChangeAspect="1" noChangeShapeType="1"/>
              <a:stCxn id="109" idx="7"/>
              <a:endCxn id="106" idx="3"/>
            </p:cNvCxnSpPr>
            <p:nvPr/>
          </p:nvCxnSpPr>
          <p:spPr bwMode="auto">
            <a:xfrm flipV="1">
              <a:off x="4056" y="1739"/>
              <a:ext cx="297" cy="27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3" name="AutoShape 37">
              <a:extLst>
                <a:ext uri="{FF2B5EF4-FFF2-40B4-BE49-F238E27FC236}">
                  <a16:creationId xmlns:a16="http://schemas.microsoft.com/office/drawing/2014/main" id="{964A2FB4-B6D1-014D-8AB9-47F6E1D4FDDF}"/>
                </a:ext>
              </a:extLst>
            </p:cNvPr>
            <p:cNvCxnSpPr>
              <a:cxnSpLocks noChangeAspect="1" noChangeShapeType="1"/>
              <a:stCxn id="108" idx="5"/>
              <a:endCxn id="106" idx="1"/>
            </p:cNvCxnSpPr>
            <p:nvPr/>
          </p:nvCxnSpPr>
          <p:spPr bwMode="auto">
            <a:xfrm>
              <a:off x="4056" y="1284"/>
              <a:ext cx="297" cy="27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4" name="Oval 39">
              <a:extLst>
                <a:ext uri="{FF2B5EF4-FFF2-40B4-BE49-F238E27FC236}">
                  <a16:creationId xmlns:a16="http://schemas.microsoft.com/office/drawing/2014/main" id="{A585A8E1-2476-6C4C-BA9B-29A748BC3083}"/>
                </a:ext>
              </a:extLst>
            </p:cNvPr>
            <p:cNvSpPr>
              <a:spLocks noChangeAspect="1" noChangeArrowheads="1"/>
            </p:cNvSpPr>
            <p:nvPr/>
          </p:nvSpPr>
          <p:spPr bwMode="auto">
            <a:xfrm>
              <a:off x="5108" y="1536"/>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15" name="AutoShape 40">
              <a:extLst>
                <a:ext uri="{FF2B5EF4-FFF2-40B4-BE49-F238E27FC236}">
                  <a16:creationId xmlns:a16="http://schemas.microsoft.com/office/drawing/2014/main" id="{B5355ED5-81AD-8A42-9F62-339F4799F1C2}"/>
                </a:ext>
              </a:extLst>
            </p:cNvPr>
            <p:cNvCxnSpPr>
              <a:cxnSpLocks noChangeAspect="1" noChangeShapeType="1"/>
              <a:stCxn id="109" idx="6"/>
              <a:endCxn id="114" idx="3"/>
            </p:cNvCxnSpPr>
            <p:nvPr/>
          </p:nvCxnSpPr>
          <p:spPr bwMode="auto">
            <a:xfrm flipV="1">
              <a:off x="4101" y="1739"/>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6" name="AutoShape 41">
              <a:extLst>
                <a:ext uri="{FF2B5EF4-FFF2-40B4-BE49-F238E27FC236}">
                  <a16:creationId xmlns:a16="http://schemas.microsoft.com/office/drawing/2014/main" id="{0F17AEAF-E9A0-C54B-9849-3C9C7543747C}"/>
                </a:ext>
              </a:extLst>
            </p:cNvPr>
            <p:cNvCxnSpPr>
              <a:cxnSpLocks noChangeAspect="1" noChangeShapeType="1"/>
              <a:stCxn id="114" idx="1"/>
              <a:endCxn id="108" idx="6"/>
            </p:cNvCxnSpPr>
            <p:nvPr/>
          </p:nvCxnSpPr>
          <p:spPr bwMode="auto">
            <a:xfrm flipH="1" flipV="1">
              <a:off x="4101" y="1190"/>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cxnSp>
        <p:nvCxnSpPr>
          <p:cNvPr id="117" name="AutoShape 25">
            <a:extLst>
              <a:ext uri="{FF2B5EF4-FFF2-40B4-BE49-F238E27FC236}">
                <a16:creationId xmlns:a16="http://schemas.microsoft.com/office/drawing/2014/main" id="{62EBDD4F-1C73-5641-872E-118C36478D2C}"/>
              </a:ext>
            </a:extLst>
          </p:cNvPr>
          <p:cNvCxnSpPr>
            <a:cxnSpLocks noChangeAspect="1" noChangeShapeType="1"/>
          </p:cNvCxnSpPr>
          <p:nvPr/>
        </p:nvCxnSpPr>
        <p:spPr bwMode="auto">
          <a:xfrm>
            <a:off x="7883525" y="4627068"/>
            <a:ext cx="0" cy="106838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8" name="Oval 32">
            <a:extLst>
              <a:ext uri="{FF2B5EF4-FFF2-40B4-BE49-F238E27FC236}">
                <a16:creationId xmlns:a16="http://schemas.microsoft.com/office/drawing/2014/main" id="{BE0F6430-60CB-264A-AE9C-DA1D7AE59A59}"/>
              </a:ext>
            </a:extLst>
          </p:cNvPr>
          <p:cNvSpPr>
            <a:spLocks noChangeAspect="1" noChangeArrowheads="1"/>
          </p:cNvSpPr>
          <p:nvPr/>
        </p:nvSpPr>
        <p:spPr bwMode="auto">
          <a:xfrm>
            <a:off x="7698585" y="425796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119" name="Oval 31">
            <a:extLst>
              <a:ext uri="{FF2B5EF4-FFF2-40B4-BE49-F238E27FC236}">
                <a16:creationId xmlns:a16="http://schemas.microsoft.com/office/drawing/2014/main" id="{9633B579-725B-B144-885C-A46C102EFEF2}"/>
              </a:ext>
            </a:extLst>
          </p:cNvPr>
          <p:cNvSpPr>
            <a:spLocks noChangeAspect="1" noChangeArrowheads="1"/>
          </p:cNvSpPr>
          <p:nvPr/>
        </p:nvSpPr>
        <p:spPr bwMode="auto">
          <a:xfrm>
            <a:off x="6967072" y="4990913"/>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120" name="Oval 33">
            <a:extLst>
              <a:ext uri="{FF2B5EF4-FFF2-40B4-BE49-F238E27FC236}">
                <a16:creationId xmlns:a16="http://schemas.microsoft.com/office/drawing/2014/main" id="{D27DD0E2-38E9-9E41-90A9-E97CBA11B6B8}"/>
              </a:ext>
            </a:extLst>
          </p:cNvPr>
          <p:cNvSpPr>
            <a:spLocks noChangeAspect="1" noChangeArrowheads="1"/>
          </p:cNvSpPr>
          <p:nvPr/>
        </p:nvSpPr>
        <p:spPr bwMode="auto">
          <a:xfrm>
            <a:off x="7698581" y="5723003"/>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21" name="Oval 30">
            <a:extLst>
              <a:ext uri="{FF2B5EF4-FFF2-40B4-BE49-F238E27FC236}">
                <a16:creationId xmlns:a16="http://schemas.microsoft.com/office/drawing/2014/main" id="{0B80B1E9-D172-2E4C-AF10-243D954AF0F3}"/>
              </a:ext>
            </a:extLst>
          </p:cNvPr>
          <p:cNvSpPr>
            <a:spLocks noChangeAspect="1" noChangeArrowheads="1"/>
          </p:cNvSpPr>
          <p:nvPr/>
        </p:nvSpPr>
        <p:spPr bwMode="auto">
          <a:xfrm>
            <a:off x="8430418" y="4990913"/>
            <a:ext cx="366713"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22" name="Oval 39">
            <a:extLst>
              <a:ext uri="{FF2B5EF4-FFF2-40B4-BE49-F238E27FC236}">
                <a16:creationId xmlns:a16="http://schemas.microsoft.com/office/drawing/2014/main" id="{2B29E381-0173-7B4D-9107-8A616100D92A}"/>
              </a:ext>
            </a:extLst>
          </p:cNvPr>
          <p:cNvSpPr>
            <a:spLocks noChangeAspect="1" noChangeArrowheads="1"/>
          </p:cNvSpPr>
          <p:nvPr/>
        </p:nvSpPr>
        <p:spPr bwMode="auto">
          <a:xfrm>
            <a:off x="9679781" y="5004296"/>
            <a:ext cx="366713"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23" name="AutoShape 34">
            <a:extLst>
              <a:ext uri="{FF2B5EF4-FFF2-40B4-BE49-F238E27FC236}">
                <a16:creationId xmlns:a16="http://schemas.microsoft.com/office/drawing/2014/main" id="{68A79189-BDBE-5540-B881-B6BF182EE606}"/>
              </a:ext>
            </a:extLst>
          </p:cNvPr>
          <p:cNvCxnSpPr>
            <a:cxnSpLocks noChangeAspect="1" noChangeShapeType="1"/>
          </p:cNvCxnSpPr>
          <p:nvPr/>
        </p:nvCxnSpPr>
        <p:spPr bwMode="auto">
          <a:xfrm flipH="1">
            <a:off x="7293491" y="4590976"/>
            <a:ext cx="471488" cy="433388"/>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24" name="AutoShape 35">
            <a:extLst>
              <a:ext uri="{FF2B5EF4-FFF2-40B4-BE49-F238E27FC236}">
                <a16:creationId xmlns:a16="http://schemas.microsoft.com/office/drawing/2014/main" id="{6183E059-269E-2C4C-8770-DCDEBF5C565B}"/>
              </a:ext>
            </a:extLst>
          </p:cNvPr>
          <p:cNvCxnSpPr>
            <a:cxnSpLocks noChangeAspect="1" noChangeShapeType="1"/>
          </p:cNvCxnSpPr>
          <p:nvPr/>
        </p:nvCxnSpPr>
        <p:spPr bwMode="auto">
          <a:xfrm flipH="1" flipV="1">
            <a:off x="7293491" y="5337534"/>
            <a:ext cx="471488" cy="4333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25" name="AutoShape 37">
            <a:extLst>
              <a:ext uri="{FF2B5EF4-FFF2-40B4-BE49-F238E27FC236}">
                <a16:creationId xmlns:a16="http://schemas.microsoft.com/office/drawing/2014/main" id="{68ED1842-BFBF-9440-B413-9056C4A0E658}"/>
              </a:ext>
            </a:extLst>
          </p:cNvPr>
          <p:cNvCxnSpPr>
            <a:cxnSpLocks noChangeAspect="1" noChangeShapeType="1"/>
          </p:cNvCxnSpPr>
          <p:nvPr/>
        </p:nvCxnSpPr>
        <p:spPr bwMode="auto">
          <a:xfrm>
            <a:off x="8023445" y="4604413"/>
            <a:ext cx="471488" cy="44291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26" name="AutoShape 36">
            <a:extLst>
              <a:ext uri="{FF2B5EF4-FFF2-40B4-BE49-F238E27FC236}">
                <a16:creationId xmlns:a16="http://schemas.microsoft.com/office/drawing/2014/main" id="{0C13E421-2D3B-4543-81E6-6F3096B8FECC}"/>
              </a:ext>
            </a:extLst>
          </p:cNvPr>
          <p:cNvCxnSpPr>
            <a:cxnSpLocks noChangeAspect="1" noChangeShapeType="1"/>
          </p:cNvCxnSpPr>
          <p:nvPr/>
        </p:nvCxnSpPr>
        <p:spPr bwMode="auto">
          <a:xfrm flipV="1">
            <a:off x="8011319" y="5327296"/>
            <a:ext cx="471488" cy="44291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27" name="AutoShape 41">
            <a:extLst>
              <a:ext uri="{FF2B5EF4-FFF2-40B4-BE49-F238E27FC236}">
                <a16:creationId xmlns:a16="http://schemas.microsoft.com/office/drawing/2014/main" id="{9F32E5D4-9977-6946-B9BF-B5486809E5B0}"/>
              </a:ext>
            </a:extLst>
          </p:cNvPr>
          <p:cNvCxnSpPr>
            <a:cxnSpLocks noChangeAspect="1" noChangeShapeType="1"/>
          </p:cNvCxnSpPr>
          <p:nvPr/>
        </p:nvCxnSpPr>
        <p:spPr bwMode="auto">
          <a:xfrm flipH="1" flipV="1">
            <a:off x="8098888" y="4443775"/>
            <a:ext cx="1651000" cy="592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28" name="AutoShape 40">
            <a:extLst>
              <a:ext uri="{FF2B5EF4-FFF2-40B4-BE49-F238E27FC236}">
                <a16:creationId xmlns:a16="http://schemas.microsoft.com/office/drawing/2014/main" id="{D266A727-D503-A54B-8AFF-117F7BBA98D1}"/>
              </a:ext>
            </a:extLst>
          </p:cNvPr>
          <p:cNvCxnSpPr>
            <a:cxnSpLocks noChangeAspect="1" noChangeShapeType="1"/>
          </p:cNvCxnSpPr>
          <p:nvPr/>
        </p:nvCxnSpPr>
        <p:spPr bwMode="auto">
          <a:xfrm flipV="1">
            <a:off x="8070851" y="5327248"/>
            <a:ext cx="1651000" cy="592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Tree>
  </p:cSld>
  <p:clrMapOvr>
    <a:masterClrMapping/>
  </p:clrMapOvr>
  <mc:AlternateContent xmlns:mc="http://schemas.openxmlformats.org/markup-compatibility/2006" xmlns:p14="http://schemas.microsoft.com/office/powerpoint/2010/main">
    <mc:Choice Requires="p14">
      <p:transition spd="med" p14:dur="700" advTm="75246">
        <p:fade/>
      </p:transition>
    </mc:Choice>
    <mc:Fallback xmlns="">
      <p:transition spd="med" advTm="752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3"/>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6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1053852" y="260648"/>
            <a:ext cx="9144001" cy="771872"/>
          </a:xfrm>
        </p:spPr>
        <p:txBody>
          <a:bodyPr/>
          <a:lstStyle/>
          <a:p>
            <a:pPr>
              <a:defRPr/>
            </a:pPr>
            <a:r>
              <a:rPr lang="en-US" dirty="0"/>
              <a:t>Brute Force</a:t>
            </a:r>
          </a:p>
        </p:txBody>
      </p:sp>
      <p:sp>
        <p:nvSpPr>
          <p:cNvPr id="237571" name="Rectangle 3"/>
          <p:cNvSpPr>
            <a:spLocks noGrp="1" noChangeArrowheads="1"/>
          </p:cNvSpPr>
          <p:nvPr>
            <p:ph type="body" idx="1"/>
          </p:nvPr>
        </p:nvSpPr>
        <p:spPr>
          <a:xfrm>
            <a:off x="981844" y="1268760"/>
            <a:ext cx="9972600" cy="4905375"/>
          </a:xfrm>
        </p:spPr>
        <p:txBody>
          <a:bodyPr>
            <a:noAutofit/>
          </a:bodyPr>
          <a:lstStyle/>
          <a:p>
            <a:pPr marL="457200" indent="-457200">
              <a:lnSpc>
                <a:spcPct val="100000"/>
              </a:lnSpc>
              <a:buNone/>
              <a:defRPr/>
            </a:pPr>
            <a:r>
              <a:rPr lang="en-US" dirty="0"/>
              <a:t>A straightforward approach, usually based directly on the problem’s statement and definitions of the concepts involved</a:t>
            </a:r>
          </a:p>
          <a:p>
            <a:pPr marL="457200" indent="-457200">
              <a:lnSpc>
                <a:spcPct val="100000"/>
              </a:lnSpc>
              <a:buNone/>
              <a:defRPr/>
            </a:pPr>
            <a:endParaRPr lang="en-US" dirty="0"/>
          </a:p>
          <a:p>
            <a:pPr marL="457200" indent="-457200">
              <a:lnSpc>
                <a:spcPct val="100000"/>
              </a:lnSpc>
              <a:buNone/>
              <a:defRPr/>
            </a:pPr>
            <a:r>
              <a:rPr lang="en-US" dirty="0"/>
              <a:t>Examples:</a:t>
            </a:r>
          </a:p>
          <a:p>
            <a:pPr marL="457200" indent="-457200">
              <a:lnSpc>
                <a:spcPct val="100000"/>
              </a:lnSpc>
              <a:buFont typeface="Monotype Sorts" pitchFamily="2" charset="2"/>
              <a:buAutoNum type="arabicPeriod"/>
              <a:defRPr/>
            </a:pPr>
            <a:r>
              <a:rPr lang="en-US" dirty="0"/>
              <a:t>Computing </a:t>
            </a:r>
            <a:r>
              <a:rPr lang="en-US" i="1" dirty="0"/>
              <a:t>n</a:t>
            </a:r>
            <a:r>
              <a:rPr lang="en-US" dirty="0"/>
              <a:t>!</a:t>
            </a:r>
          </a:p>
          <a:p>
            <a:pPr marL="457200" indent="-457200">
              <a:lnSpc>
                <a:spcPct val="100000"/>
              </a:lnSpc>
              <a:buFont typeface="Monotype Sorts" pitchFamily="2" charset="2"/>
              <a:buAutoNum type="arabicPeriod"/>
              <a:defRPr/>
            </a:pPr>
            <a:r>
              <a:rPr lang="en-US" dirty="0"/>
              <a:t>Computing </a:t>
            </a:r>
            <a:r>
              <a:rPr lang="en-US" i="1" dirty="0"/>
              <a:t>a</a:t>
            </a:r>
            <a:r>
              <a:rPr lang="en-US" i="1" baseline="30000" dirty="0"/>
              <a:t>n </a:t>
            </a:r>
            <a:r>
              <a:rPr lang="en-US" dirty="0"/>
              <a:t>(</a:t>
            </a:r>
            <a:r>
              <a:rPr lang="en-US" i="1" dirty="0"/>
              <a:t>a </a:t>
            </a:r>
            <a:r>
              <a:rPr lang="en-US" dirty="0"/>
              <a:t>&gt; 0, </a:t>
            </a:r>
            <a:r>
              <a:rPr lang="en-US" i="1" dirty="0"/>
              <a:t>n</a:t>
            </a:r>
            <a:r>
              <a:rPr lang="en-US" dirty="0"/>
              <a:t> is a nonnegative integer)</a:t>
            </a:r>
          </a:p>
          <a:p>
            <a:pPr marL="457200" indent="-457200">
              <a:lnSpc>
                <a:spcPct val="100000"/>
              </a:lnSpc>
              <a:buFont typeface="Monotype Sorts" pitchFamily="2" charset="2"/>
              <a:buAutoNum type="arabicPeriod"/>
              <a:defRPr/>
            </a:pPr>
            <a:r>
              <a:rPr lang="en-US" dirty="0"/>
              <a:t>Sequential searching for a key of a given value in a list</a:t>
            </a:r>
          </a:p>
          <a:p>
            <a:pPr marL="457200" indent="-457200">
              <a:lnSpc>
                <a:spcPct val="100000"/>
              </a:lnSpc>
              <a:buFont typeface="Monotype Sorts" pitchFamily="2" charset="2"/>
              <a:buAutoNum type="arabicPeriod"/>
              <a:defRPr/>
            </a:pPr>
            <a:r>
              <a:rPr lang="en-US" dirty="0"/>
              <a:t>Multiplying two matrices</a:t>
            </a:r>
          </a:p>
          <a:p>
            <a:pPr marL="457200" indent="-457200">
              <a:lnSpc>
                <a:spcPct val="100000"/>
              </a:lnSpc>
              <a:buFont typeface="Monotype Sorts" pitchFamily="2" charset="2"/>
              <a:buAutoNum type="arabicPeriod"/>
              <a:defRPr/>
            </a:pPr>
            <a:endParaRPr lang="en-US" dirty="0"/>
          </a:p>
        </p:txBody>
      </p:sp>
      <p:pic>
        <p:nvPicPr>
          <p:cNvPr id="2" name="Audio 1">
            <a:hlinkClick r:id="" action="ppaction://media"/>
            <a:extLst>
              <a:ext uri="{FF2B5EF4-FFF2-40B4-BE49-F238E27FC236}">
                <a16:creationId xmlns:a16="http://schemas.microsoft.com/office/drawing/2014/main" id="{DF3D77BB-BB37-9248-B828-5138AA78FC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47413">
        <p:fade/>
      </p:transition>
    </mc:Choice>
    <mc:Fallback xmlns="">
      <p:transition spd="med" advTm="474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Rectangle 2"/>
          <p:cNvSpPr>
            <a:spLocks noGrp="1" noChangeArrowheads="1"/>
          </p:cNvSpPr>
          <p:nvPr>
            <p:ph type="title"/>
          </p:nvPr>
        </p:nvSpPr>
        <p:spPr>
          <a:xfrm>
            <a:off x="1135088" y="417630"/>
            <a:ext cx="7772400" cy="641349"/>
          </a:xfrm>
        </p:spPr>
        <p:txBody>
          <a:bodyPr>
            <a:normAutofit/>
          </a:bodyPr>
          <a:lstStyle/>
          <a:p>
            <a:pPr eaLnBrk="1" hangingPunct="1"/>
            <a:r>
              <a:rPr lang="en-US" altLang="en-US" dirty="0"/>
              <a:t>DFS Example 1 (cont.)</a:t>
            </a:r>
          </a:p>
        </p:txBody>
      </p:sp>
      <p:grpSp>
        <p:nvGrpSpPr>
          <p:cNvPr id="2" name="Group 3"/>
          <p:cNvGrpSpPr>
            <a:grpSpLocks/>
          </p:cNvGrpSpPr>
          <p:nvPr/>
        </p:nvGrpSpPr>
        <p:grpSpPr bwMode="auto">
          <a:xfrm>
            <a:off x="2414587" y="4341814"/>
            <a:ext cx="3081338" cy="1830387"/>
            <a:chOff x="689" y="1181"/>
            <a:chExt cx="1941" cy="1153"/>
          </a:xfrm>
        </p:grpSpPr>
        <p:sp>
          <p:nvSpPr>
            <p:cNvPr id="25648" name="Oval 4"/>
            <p:cNvSpPr>
              <a:spLocks noChangeAspect="1" noChangeArrowheads="1"/>
            </p:cNvSpPr>
            <p:nvPr/>
          </p:nvSpPr>
          <p:spPr bwMode="auto">
            <a:xfrm>
              <a:off x="1611" y="164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25649" name="Oval 5"/>
            <p:cNvSpPr>
              <a:spLocks noChangeAspect="1" noChangeArrowheads="1"/>
            </p:cNvSpPr>
            <p:nvPr/>
          </p:nvSpPr>
          <p:spPr bwMode="auto">
            <a:xfrm>
              <a:off x="689" y="164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5650" name="Oval 6"/>
            <p:cNvSpPr>
              <a:spLocks noChangeAspect="1" noChangeArrowheads="1"/>
            </p:cNvSpPr>
            <p:nvPr/>
          </p:nvSpPr>
          <p:spPr bwMode="auto">
            <a:xfrm>
              <a:off x="1150" y="1181"/>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5651" name="Oval 7"/>
            <p:cNvSpPr>
              <a:spLocks noChangeAspect="1" noChangeArrowheads="1"/>
            </p:cNvSpPr>
            <p:nvPr/>
          </p:nvSpPr>
          <p:spPr bwMode="auto">
            <a:xfrm>
              <a:off x="1150" y="2103"/>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cxnSp>
          <p:nvCxnSpPr>
            <p:cNvPr id="25652" name="AutoShape 8"/>
            <p:cNvCxnSpPr>
              <a:cxnSpLocks noChangeAspect="1" noChangeShapeType="1"/>
              <a:stCxn id="25650" idx="3"/>
              <a:endCxn id="25649" idx="7"/>
            </p:cNvCxnSpPr>
            <p:nvPr/>
          </p:nvCxnSpPr>
          <p:spPr bwMode="auto">
            <a:xfrm flipH="1">
              <a:off x="886" y="1390"/>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53" name="AutoShape 9"/>
            <p:cNvCxnSpPr>
              <a:cxnSpLocks noChangeAspect="1" noChangeShapeType="1"/>
              <a:stCxn id="25651" idx="1"/>
              <a:endCxn id="25649" idx="5"/>
            </p:cNvCxnSpPr>
            <p:nvPr/>
          </p:nvCxnSpPr>
          <p:spPr bwMode="auto">
            <a:xfrm flipH="1" flipV="1">
              <a:off x="886" y="1851"/>
              <a:ext cx="297" cy="273"/>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5654" name="AutoShape 10"/>
            <p:cNvCxnSpPr>
              <a:cxnSpLocks noChangeAspect="1" noChangeShapeType="1"/>
              <a:stCxn id="25651" idx="7"/>
              <a:endCxn id="25648" idx="3"/>
            </p:cNvCxnSpPr>
            <p:nvPr/>
          </p:nvCxnSpPr>
          <p:spPr bwMode="auto">
            <a:xfrm flipV="1">
              <a:off x="1347" y="1851"/>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56" name="AutoShape 12"/>
            <p:cNvCxnSpPr>
              <a:cxnSpLocks noChangeAspect="1" noChangeShapeType="1"/>
              <a:stCxn id="25650" idx="4"/>
              <a:endCxn id="25651" idx="0"/>
            </p:cNvCxnSpPr>
            <p:nvPr/>
          </p:nvCxnSpPr>
          <p:spPr bwMode="auto">
            <a:xfrm>
              <a:off x="1265" y="1423"/>
              <a:ext cx="0" cy="66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25657" name="Oval 13"/>
            <p:cNvSpPr>
              <a:spLocks noChangeAspect="1" noChangeArrowheads="1"/>
            </p:cNvSpPr>
            <p:nvPr/>
          </p:nvSpPr>
          <p:spPr bwMode="auto">
            <a:xfrm>
              <a:off x="2399" y="1642"/>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25658" name="AutoShape 14"/>
            <p:cNvCxnSpPr>
              <a:cxnSpLocks noChangeAspect="1" noChangeShapeType="1"/>
              <a:stCxn id="25651" idx="6"/>
              <a:endCxn id="25657" idx="3"/>
            </p:cNvCxnSpPr>
            <p:nvPr/>
          </p:nvCxnSpPr>
          <p:spPr bwMode="auto">
            <a:xfrm flipV="1">
              <a:off x="1392" y="1845"/>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5659" name="AutoShape 15"/>
            <p:cNvCxnSpPr>
              <a:cxnSpLocks noChangeAspect="1" noChangeShapeType="1"/>
              <a:stCxn id="25657" idx="1"/>
              <a:endCxn id="25650" idx="6"/>
            </p:cNvCxnSpPr>
            <p:nvPr/>
          </p:nvCxnSpPr>
          <p:spPr bwMode="auto">
            <a:xfrm flipH="1" flipV="1">
              <a:off x="1392" y="1296"/>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grpSp>
        <p:nvGrpSpPr>
          <p:cNvPr id="3" name="Group 16"/>
          <p:cNvGrpSpPr>
            <a:grpSpLocks/>
          </p:cNvGrpSpPr>
          <p:nvPr/>
        </p:nvGrpSpPr>
        <p:grpSpPr bwMode="auto">
          <a:xfrm>
            <a:off x="7051676" y="1676400"/>
            <a:ext cx="3081337" cy="1830388"/>
            <a:chOff x="593" y="2600"/>
            <a:chExt cx="1941" cy="1153"/>
          </a:xfrm>
        </p:grpSpPr>
        <p:sp>
          <p:nvSpPr>
            <p:cNvPr id="25636" name="Oval 17"/>
            <p:cNvSpPr>
              <a:spLocks noChangeAspect="1" noChangeArrowheads="1"/>
            </p:cNvSpPr>
            <p:nvPr/>
          </p:nvSpPr>
          <p:spPr bwMode="auto">
            <a:xfrm>
              <a:off x="1515" y="3061"/>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25637" name="Oval 18"/>
            <p:cNvSpPr>
              <a:spLocks noChangeAspect="1" noChangeArrowheads="1"/>
            </p:cNvSpPr>
            <p:nvPr/>
          </p:nvSpPr>
          <p:spPr bwMode="auto">
            <a:xfrm>
              <a:off x="593" y="3061"/>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5638" name="Oval 19"/>
            <p:cNvSpPr>
              <a:spLocks noChangeAspect="1" noChangeArrowheads="1"/>
            </p:cNvSpPr>
            <p:nvPr/>
          </p:nvSpPr>
          <p:spPr bwMode="auto">
            <a:xfrm>
              <a:off x="1054" y="2600"/>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5639" name="Oval 20"/>
            <p:cNvSpPr>
              <a:spLocks noChangeAspect="1" noChangeArrowheads="1"/>
            </p:cNvSpPr>
            <p:nvPr/>
          </p:nvSpPr>
          <p:spPr bwMode="auto">
            <a:xfrm>
              <a:off x="1054" y="352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cxnSp>
          <p:nvCxnSpPr>
            <p:cNvPr id="25640" name="AutoShape 21"/>
            <p:cNvCxnSpPr>
              <a:cxnSpLocks noChangeAspect="1" noChangeShapeType="1"/>
              <a:stCxn id="25638" idx="3"/>
              <a:endCxn id="25637" idx="7"/>
            </p:cNvCxnSpPr>
            <p:nvPr/>
          </p:nvCxnSpPr>
          <p:spPr bwMode="auto">
            <a:xfrm flipH="1">
              <a:off x="790" y="2809"/>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41" name="AutoShape 22"/>
            <p:cNvCxnSpPr>
              <a:cxnSpLocks noChangeAspect="1" noChangeShapeType="1"/>
              <a:stCxn id="25639" idx="1"/>
              <a:endCxn id="25637" idx="5"/>
            </p:cNvCxnSpPr>
            <p:nvPr/>
          </p:nvCxnSpPr>
          <p:spPr bwMode="auto">
            <a:xfrm flipH="1" flipV="1">
              <a:off x="790" y="3270"/>
              <a:ext cx="297" cy="273"/>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5642" name="AutoShape 23"/>
            <p:cNvCxnSpPr>
              <a:cxnSpLocks noChangeAspect="1" noChangeShapeType="1"/>
              <a:stCxn id="25639" idx="7"/>
              <a:endCxn id="25636" idx="3"/>
            </p:cNvCxnSpPr>
            <p:nvPr/>
          </p:nvCxnSpPr>
          <p:spPr bwMode="auto">
            <a:xfrm flipV="1">
              <a:off x="1251" y="3270"/>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43" name="AutoShape 24"/>
            <p:cNvCxnSpPr>
              <a:cxnSpLocks noChangeAspect="1" noChangeShapeType="1"/>
              <a:stCxn id="25638" idx="5"/>
              <a:endCxn id="25636" idx="1"/>
            </p:cNvCxnSpPr>
            <p:nvPr/>
          </p:nvCxnSpPr>
          <p:spPr bwMode="auto">
            <a:xfrm>
              <a:off x="1251" y="2809"/>
              <a:ext cx="297" cy="273"/>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25644" name="AutoShape 25"/>
            <p:cNvCxnSpPr>
              <a:cxnSpLocks noChangeAspect="1" noChangeShapeType="1"/>
              <a:stCxn id="25638" idx="4"/>
              <a:endCxn id="25639" idx="0"/>
            </p:cNvCxnSpPr>
            <p:nvPr/>
          </p:nvCxnSpPr>
          <p:spPr bwMode="auto">
            <a:xfrm>
              <a:off x="1169" y="2842"/>
              <a:ext cx="0" cy="66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25645" name="Oval 26"/>
            <p:cNvSpPr>
              <a:spLocks noChangeAspect="1" noChangeArrowheads="1"/>
            </p:cNvSpPr>
            <p:nvPr/>
          </p:nvSpPr>
          <p:spPr bwMode="auto">
            <a:xfrm>
              <a:off x="2303" y="3061"/>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25647" name="AutoShape 28"/>
            <p:cNvCxnSpPr>
              <a:cxnSpLocks noChangeAspect="1" noChangeShapeType="1"/>
              <a:stCxn id="25645" idx="1"/>
              <a:endCxn id="25638" idx="6"/>
            </p:cNvCxnSpPr>
            <p:nvPr/>
          </p:nvCxnSpPr>
          <p:spPr bwMode="auto">
            <a:xfrm flipH="1" flipV="1">
              <a:off x="1296" y="2715"/>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grpSp>
        <p:nvGrpSpPr>
          <p:cNvPr id="4" name="Group 29"/>
          <p:cNvGrpSpPr>
            <a:grpSpLocks/>
          </p:cNvGrpSpPr>
          <p:nvPr/>
        </p:nvGrpSpPr>
        <p:grpSpPr bwMode="auto">
          <a:xfrm>
            <a:off x="7051676" y="4341814"/>
            <a:ext cx="3081337" cy="1830387"/>
            <a:chOff x="3377" y="1085"/>
            <a:chExt cx="1941" cy="1153"/>
          </a:xfrm>
        </p:grpSpPr>
        <p:sp>
          <p:nvSpPr>
            <p:cNvPr id="25624" name="Oval 30"/>
            <p:cNvSpPr>
              <a:spLocks noChangeAspect="1" noChangeArrowheads="1"/>
            </p:cNvSpPr>
            <p:nvPr/>
          </p:nvSpPr>
          <p:spPr bwMode="auto">
            <a:xfrm>
              <a:off x="4299" y="154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25625" name="Oval 31"/>
            <p:cNvSpPr>
              <a:spLocks noChangeAspect="1" noChangeArrowheads="1"/>
            </p:cNvSpPr>
            <p:nvPr/>
          </p:nvSpPr>
          <p:spPr bwMode="auto">
            <a:xfrm>
              <a:off x="3377" y="154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5626" name="Oval 32"/>
            <p:cNvSpPr>
              <a:spLocks noChangeAspect="1" noChangeArrowheads="1"/>
            </p:cNvSpPr>
            <p:nvPr/>
          </p:nvSpPr>
          <p:spPr bwMode="auto">
            <a:xfrm>
              <a:off x="3838" y="108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5627" name="Oval 33"/>
            <p:cNvSpPr>
              <a:spLocks noChangeAspect="1" noChangeArrowheads="1"/>
            </p:cNvSpPr>
            <p:nvPr/>
          </p:nvSpPr>
          <p:spPr bwMode="auto">
            <a:xfrm>
              <a:off x="3838" y="2007"/>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cxnSp>
          <p:nvCxnSpPr>
            <p:cNvPr id="25628" name="AutoShape 34"/>
            <p:cNvCxnSpPr>
              <a:cxnSpLocks noChangeAspect="1" noChangeShapeType="1"/>
              <a:stCxn id="25626" idx="3"/>
              <a:endCxn id="25625" idx="7"/>
            </p:cNvCxnSpPr>
            <p:nvPr/>
          </p:nvCxnSpPr>
          <p:spPr bwMode="auto">
            <a:xfrm flipH="1">
              <a:off x="3574" y="1294"/>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29" name="AutoShape 35"/>
            <p:cNvCxnSpPr>
              <a:cxnSpLocks noChangeAspect="1" noChangeShapeType="1"/>
              <a:stCxn id="25627" idx="1"/>
              <a:endCxn id="25625" idx="5"/>
            </p:cNvCxnSpPr>
            <p:nvPr/>
          </p:nvCxnSpPr>
          <p:spPr bwMode="auto">
            <a:xfrm flipH="1" flipV="1">
              <a:off x="3574" y="1755"/>
              <a:ext cx="297" cy="273"/>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5630" name="AutoShape 36"/>
            <p:cNvCxnSpPr>
              <a:cxnSpLocks noChangeAspect="1" noChangeShapeType="1"/>
              <a:stCxn id="25627" idx="7"/>
              <a:endCxn id="25624" idx="3"/>
            </p:cNvCxnSpPr>
            <p:nvPr/>
          </p:nvCxnSpPr>
          <p:spPr bwMode="auto">
            <a:xfrm flipV="1">
              <a:off x="4035" y="1755"/>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31" name="AutoShape 37"/>
            <p:cNvCxnSpPr>
              <a:cxnSpLocks noChangeAspect="1" noChangeShapeType="1"/>
              <a:stCxn id="25626" idx="5"/>
              <a:endCxn id="25624" idx="1"/>
            </p:cNvCxnSpPr>
            <p:nvPr/>
          </p:nvCxnSpPr>
          <p:spPr bwMode="auto">
            <a:xfrm>
              <a:off x="4035" y="1294"/>
              <a:ext cx="297" cy="273"/>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25632" name="AutoShape 38"/>
            <p:cNvCxnSpPr>
              <a:cxnSpLocks noChangeAspect="1" noChangeShapeType="1"/>
              <a:stCxn id="25626" idx="4"/>
              <a:endCxn id="25627" idx="0"/>
            </p:cNvCxnSpPr>
            <p:nvPr/>
          </p:nvCxnSpPr>
          <p:spPr bwMode="auto">
            <a:xfrm>
              <a:off x="3953" y="1327"/>
              <a:ext cx="0" cy="66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25633" name="Oval 39"/>
            <p:cNvSpPr>
              <a:spLocks noChangeAspect="1" noChangeArrowheads="1"/>
            </p:cNvSpPr>
            <p:nvPr/>
          </p:nvSpPr>
          <p:spPr bwMode="auto">
            <a:xfrm>
              <a:off x="5087" y="154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25634" name="AutoShape 40"/>
            <p:cNvCxnSpPr>
              <a:cxnSpLocks noChangeAspect="1" noChangeShapeType="1"/>
              <a:stCxn id="25627" idx="6"/>
              <a:endCxn id="25633" idx="3"/>
            </p:cNvCxnSpPr>
            <p:nvPr/>
          </p:nvCxnSpPr>
          <p:spPr bwMode="auto">
            <a:xfrm flipV="1">
              <a:off x="4080" y="1755"/>
              <a:ext cx="1040" cy="36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grpSp>
      <p:sp>
        <p:nvSpPr>
          <p:cNvPr id="63" name="Oval 46"/>
          <p:cNvSpPr>
            <a:spLocks noChangeAspect="1" noChangeArrowheads="1"/>
          </p:cNvSpPr>
          <p:nvPr/>
        </p:nvSpPr>
        <p:spPr bwMode="auto">
          <a:xfrm>
            <a:off x="1846598" y="4923631"/>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sp>
        <p:nvSpPr>
          <p:cNvPr id="64" name="Oval 4"/>
          <p:cNvSpPr>
            <a:spLocks noChangeAspect="1" noChangeArrowheads="1"/>
          </p:cNvSpPr>
          <p:nvPr/>
        </p:nvSpPr>
        <p:spPr bwMode="auto">
          <a:xfrm>
            <a:off x="1844675" y="4404793"/>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65" name="Oval 5"/>
          <p:cNvSpPr>
            <a:spLocks noChangeAspect="1" noChangeArrowheads="1"/>
          </p:cNvSpPr>
          <p:nvPr/>
        </p:nvSpPr>
        <p:spPr bwMode="auto">
          <a:xfrm>
            <a:off x="1836616" y="5418138"/>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66" name="Oval 6"/>
          <p:cNvSpPr>
            <a:spLocks noChangeAspect="1" noChangeArrowheads="1"/>
          </p:cNvSpPr>
          <p:nvPr/>
        </p:nvSpPr>
        <p:spPr bwMode="auto">
          <a:xfrm>
            <a:off x="1836615" y="5937288"/>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67" name="Oval 45"/>
          <p:cNvSpPr>
            <a:spLocks noChangeAspect="1" noChangeArrowheads="1"/>
          </p:cNvSpPr>
          <p:nvPr/>
        </p:nvSpPr>
        <p:spPr bwMode="auto">
          <a:xfrm>
            <a:off x="6355891" y="3358142"/>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68" name="Oval 44"/>
          <p:cNvSpPr>
            <a:spLocks noChangeAspect="1" noChangeArrowheads="1"/>
          </p:cNvSpPr>
          <p:nvPr/>
        </p:nvSpPr>
        <p:spPr bwMode="auto">
          <a:xfrm>
            <a:off x="6355891" y="2861254"/>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69" name="Oval 46"/>
          <p:cNvSpPr>
            <a:spLocks noChangeAspect="1" noChangeArrowheads="1"/>
          </p:cNvSpPr>
          <p:nvPr/>
        </p:nvSpPr>
        <p:spPr bwMode="auto">
          <a:xfrm>
            <a:off x="6355891" y="2346081"/>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70" name="Oval 46"/>
          <p:cNvSpPr>
            <a:spLocks noChangeAspect="1" noChangeArrowheads="1"/>
          </p:cNvSpPr>
          <p:nvPr/>
        </p:nvSpPr>
        <p:spPr bwMode="auto">
          <a:xfrm>
            <a:off x="6354762" y="4920213"/>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71" name="Oval 44"/>
          <p:cNvSpPr>
            <a:spLocks noChangeAspect="1" noChangeArrowheads="1"/>
          </p:cNvSpPr>
          <p:nvPr/>
        </p:nvSpPr>
        <p:spPr bwMode="auto">
          <a:xfrm>
            <a:off x="6341482" y="5405439"/>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72" name="Oval 45"/>
          <p:cNvSpPr>
            <a:spLocks noChangeAspect="1" noChangeArrowheads="1"/>
          </p:cNvSpPr>
          <p:nvPr/>
        </p:nvSpPr>
        <p:spPr bwMode="auto">
          <a:xfrm>
            <a:off x="6323577" y="5911607"/>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73" name="Oval 39"/>
          <p:cNvSpPr>
            <a:spLocks noChangeAspect="1" noChangeArrowheads="1"/>
          </p:cNvSpPr>
          <p:nvPr/>
        </p:nvSpPr>
        <p:spPr bwMode="auto">
          <a:xfrm>
            <a:off x="6359403" y="4409061"/>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78" name="AutoShape 50">
            <a:extLst>
              <a:ext uri="{FF2B5EF4-FFF2-40B4-BE49-F238E27FC236}">
                <a16:creationId xmlns:a16="http://schemas.microsoft.com/office/drawing/2014/main" id="{45748A1E-874A-45A6-AE8F-8E124CB39E6E}"/>
              </a:ext>
            </a:extLst>
          </p:cNvPr>
          <p:cNvCxnSpPr>
            <a:cxnSpLocks noChangeAspect="1" noChangeShapeType="1"/>
          </p:cNvCxnSpPr>
          <p:nvPr/>
        </p:nvCxnSpPr>
        <p:spPr bwMode="auto">
          <a:xfrm>
            <a:off x="3447074" y="4644284"/>
            <a:ext cx="471487" cy="44291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79" name="AutoShape 28">
            <a:extLst>
              <a:ext uri="{FF2B5EF4-FFF2-40B4-BE49-F238E27FC236}">
                <a16:creationId xmlns:a16="http://schemas.microsoft.com/office/drawing/2014/main" id="{EB2D4004-0E87-4B5D-BA15-61779CA2A548}"/>
              </a:ext>
            </a:extLst>
          </p:cNvPr>
          <p:cNvCxnSpPr>
            <a:cxnSpLocks noChangeAspect="1" noChangeShapeType="1"/>
          </p:cNvCxnSpPr>
          <p:nvPr/>
        </p:nvCxnSpPr>
        <p:spPr bwMode="auto">
          <a:xfrm flipH="1" flipV="1">
            <a:off x="8134891" y="4564073"/>
            <a:ext cx="1651000" cy="592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81" name="TextBox 80">
            <a:extLst>
              <a:ext uri="{FF2B5EF4-FFF2-40B4-BE49-F238E27FC236}">
                <a16:creationId xmlns:a16="http://schemas.microsoft.com/office/drawing/2014/main" id="{5BFEF330-D063-4D40-98C3-077DA0B8E24F}"/>
              </a:ext>
            </a:extLst>
          </p:cNvPr>
          <p:cNvSpPr txBox="1"/>
          <p:nvPr/>
        </p:nvSpPr>
        <p:spPr>
          <a:xfrm>
            <a:off x="2369550" y="4011911"/>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4</a:t>
            </a:r>
          </a:p>
        </p:txBody>
      </p:sp>
      <p:sp>
        <p:nvSpPr>
          <p:cNvPr id="82" name="TextBox 81">
            <a:extLst>
              <a:ext uri="{FF2B5EF4-FFF2-40B4-BE49-F238E27FC236}">
                <a16:creationId xmlns:a16="http://schemas.microsoft.com/office/drawing/2014/main" id="{828001F4-3816-4979-93E7-7C869E9E799C}"/>
              </a:ext>
            </a:extLst>
          </p:cNvPr>
          <p:cNvSpPr txBox="1"/>
          <p:nvPr/>
        </p:nvSpPr>
        <p:spPr>
          <a:xfrm>
            <a:off x="6989049" y="1322684"/>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5</a:t>
            </a:r>
          </a:p>
        </p:txBody>
      </p:sp>
      <p:sp>
        <p:nvSpPr>
          <p:cNvPr id="83" name="TextBox 82">
            <a:extLst>
              <a:ext uri="{FF2B5EF4-FFF2-40B4-BE49-F238E27FC236}">
                <a16:creationId xmlns:a16="http://schemas.microsoft.com/office/drawing/2014/main" id="{1CD56F7F-BA92-4ED4-9B94-6C2408174960}"/>
              </a:ext>
            </a:extLst>
          </p:cNvPr>
          <p:cNvSpPr txBox="1"/>
          <p:nvPr/>
        </p:nvSpPr>
        <p:spPr>
          <a:xfrm>
            <a:off x="7038003" y="4011910"/>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6</a:t>
            </a:r>
          </a:p>
        </p:txBody>
      </p:sp>
      <p:cxnSp>
        <p:nvCxnSpPr>
          <p:cNvPr id="84" name="AutoShape 53">
            <a:extLst>
              <a:ext uri="{FF2B5EF4-FFF2-40B4-BE49-F238E27FC236}">
                <a16:creationId xmlns:a16="http://schemas.microsoft.com/office/drawing/2014/main" id="{7DD2B515-14EA-4A55-A98E-6928A2B17D45}"/>
              </a:ext>
            </a:extLst>
          </p:cNvPr>
          <p:cNvCxnSpPr>
            <a:cxnSpLocks noChangeAspect="1" noChangeShapeType="1"/>
          </p:cNvCxnSpPr>
          <p:nvPr/>
        </p:nvCxnSpPr>
        <p:spPr bwMode="auto">
          <a:xfrm flipV="1">
            <a:off x="8150226" y="2701621"/>
            <a:ext cx="1651000" cy="592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74" name="Text Box 42">
            <a:extLst>
              <a:ext uri="{FF2B5EF4-FFF2-40B4-BE49-F238E27FC236}">
                <a16:creationId xmlns:a16="http://schemas.microsoft.com/office/drawing/2014/main" id="{E32776D8-8B28-4A5A-81BE-CB7B1019DBE3}"/>
              </a:ext>
            </a:extLst>
          </p:cNvPr>
          <p:cNvSpPr txBox="1">
            <a:spLocks noChangeArrowheads="1"/>
          </p:cNvSpPr>
          <p:nvPr/>
        </p:nvSpPr>
        <p:spPr bwMode="auto">
          <a:xfrm>
            <a:off x="2408552" y="2824955"/>
            <a:ext cx="219233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solidFill>
                  <a:schemeClr val="tx2"/>
                </a:solidFill>
              </a:rPr>
              <a:t>discovery edge</a:t>
            </a:r>
          </a:p>
        </p:txBody>
      </p:sp>
      <p:sp>
        <p:nvSpPr>
          <p:cNvPr id="75" name="Text Box 43">
            <a:extLst>
              <a:ext uri="{FF2B5EF4-FFF2-40B4-BE49-F238E27FC236}">
                <a16:creationId xmlns:a16="http://schemas.microsoft.com/office/drawing/2014/main" id="{C6486981-B2E7-4A08-A1BD-E288C7D5E6D8}"/>
              </a:ext>
            </a:extLst>
          </p:cNvPr>
          <p:cNvSpPr txBox="1">
            <a:spLocks noChangeArrowheads="1"/>
          </p:cNvSpPr>
          <p:nvPr/>
        </p:nvSpPr>
        <p:spPr bwMode="auto">
          <a:xfrm>
            <a:off x="2400615" y="3263329"/>
            <a:ext cx="1558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solidFill>
                  <a:schemeClr val="accent2"/>
                </a:solidFill>
              </a:rPr>
              <a:t>back edge</a:t>
            </a:r>
          </a:p>
        </p:txBody>
      </p:sp>
      <p:sp>
        <p:nvSpPr>
          <p:cNvPr id="76" name="Oval 44">
            <a:extLst>
              <a:ext uri="{FF2B5EF4-FFF2-40B4-BE49-F238E27FC236}">
                <a16:creationId xmlns:a16="http://schemas.microsoft.com/office/drawing/2014/main" id="{67D1529D-8BE4-49C9-BB6B-D91DEF9FDCBF}"/>
              </a:ext>
            </a:extLst>
          </p:cNvPr>
          <p:cNvSpPr>
            <a:spLocks noChangeAspect="1" noChangeArrowheads="1"/>
          </p:cNvSpPr>
          <p:nvPr/>
        </p:nvSpPr>
        <p:spPr bwMode="auto">
          <a:xfrm>
            <a:off x="1597340" y="2016918"/>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77" name="Text Box 45">
            <a:extLst>
              <a:ext uri="{FF2B5EF4-FFF2-40B4-BE49-F238E27FC236}">
                <a16:creationId xmlns:a16="http://schemas.microsoft.com/office/drawing/2014/main" id="{9DFA0B89-F23D-403A-AAA9-CC19D59D8CA2}"/>
              </a:ext>
            </a:extLst>
          </p:cNvPr>
          <p:cNvSpPr txBox="1">
            <a:spLocks noChangeArrowheads="1"/>
          </p:cNvSpPr>
          <p:nvPr/>
        </p:nvSpPr>
        <p:spPr bwMode="auto">
          <a:xfrm>
            <a:off x="2408553" y="1970880"/>
            <a:ext cx="19732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tx2"/>
                </a:solidFill>
              </a:rPr>
              <a:t>visited vertex</a:t>
            </a:r>
          </a:p>
        </p:txBody>
      </p:sp>
      <p:sp>
        <p:nvSpPr>
          <p:cNvPr id="85" name="Oval 46">
            <a:extLst>
              <a:ext uri="{FF2B5EF4-FFF2-40B4-BE49-F238E27FC236}">
                <a16:creationId xmlns:a16="http://schemas.microsoft.com/office/drawing/2014/main" id="{DD1851AF-796D-4F04-B79D-6A3A81D27072}"/>
              </a:ext>
            </a:extLst>
          </p:cNvPr>
          <p:cNvSpPr>
            <a:spLocks noChangeAspect="1" noChangeArrowheads="1"/>
          </p:cNvSpPr>
          <p:nvPr/>
        </p:nvSpPr>
        <p:spPr bwMode="auto">
          <a:xfrm>
            <a:off x="1597340" y="1588293"/>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86" name="Text Box 47">
            <a:extLst>
              <a:ext uri="{FF2B5EF4-FFF2-40B4-BE49-F238E27FC236}">
                <a16:creationId xmlns:a16="http://schemas.microsoft.com/office/drawing/2014/main" id="{52333433-9966-463C-8CD5-2419C8E1F167}"/>
              </a:ext>
            </a:extLst>
          </p:cNvPr>
          <p:cNvSpPr txBox="1">
            <a:spLocks noChangeArrowheads="1"/>
          </p:cNvSpPr>
          <p:nvPr/>
        </p:nvSpPr>
        <p:spPr bwMode="auto">
          <a:xfrm>
            <a:off x="2405062" y="1532505"/>
            <a:ext cx="2606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vertex</a:t>
            </a:r>
          </a:p>
        </p:txBody>
      </p:sp>
      <p:sp>
        <p:nvSpPr>
          <p:cNvPr id="87" name="Text Box 48">
            <a:extLst>
              <a:ext uri="{FF2B5EF4-FFF2-40B4-BE49-F238E27FC236}">
                <a16:creationId xmlns:a16="http://schemas.microsoft.com/office/drawing/2014/main" id="{03A70A2F-00DD-4C6E-94C2-2A36414CCC8D}"/>
              </a:ext>
            </a:extLst>
          </p:cNvPr>
          <p:cNvSpPr txBox="1">
            <a:spLocks noChangeArrowheads="1"/>
          </p:cNvSpPr>
          <p:nvPr/>
        </p:nvSpPr>
        <p:spPr bwMode="auto">
          <a:xfrm>
            <a:off x="2408553" y="2397917"/>
            <a:ext cx="24288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edge</a:t>
            </a:r>
          </a:p>
        </p:txBody>
      </p:sp>
      <p:grpSp>
        <p:nvGrpSpPr>
          <p:cNvPr id="88" name="Group 49">
            <a:extLst>
              <a:ext uri="{FF2B5EF4-FFF2-40B4-BE49-F238E27FC236}">
                <a16:creationId xmlns:a16="http://schemas.microsoft.com/office/drawing/2014/main" id="{214B3464-7EBF-4F1D-9DFB-EEF68680E506}"/>
              </a:ext>
            </a:extLst>
          </p:cNvPr>
          <p:cNvGrpSpPr>
            <a:grpSpLocks/>
          </p:cNvGrpSpPr>
          <p:nvPr/>
        </p:nvGrpSpPr>
        <p:grpSpPr bwMode="auto">
          <a:xfrm>
            <a:off x="1341752" y="2628106"/>
            <a:ext cx="877888" cy="852487"/>
            <a:chOff x="432" y="1691"/>
            <a:chExt cx="937" cy="537"/>
          </a:xfrm>
        </p:grpSpPr>
        <p:sp>
          <p:nvSpPr>
            <p:cNvPr id="89" name="Line 50">
              <a:extLst>
                <a:ext uri="{FF2B5EF4-FFF2-40B4-BE49-F238E27FC236}">
                  <a16:creationId xmlns:a16="http://schemas.microsoft.com/office/drawing/2014/main" id="{6A72CDCC-59A0-4F70-A946-C4545D834236}"/>
                </a:ext>
              </a:extLst>
            </p:cNvPr>
            <p:cNvSpPr>
              <a:spLocks noChangeShapeType="1"/>
            </p:cNvSpPr>
            <p:nvPr/>
          </p:nvSpPr>
          <p:spPr bwMode="auto">
            <a:xfrm>
              <a:off x="432" y="1959"/>
              <a:ext cx="937" cy="0"/>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0" name="Line 51">
              <a:extLst>
                <a:ext uri="{FF2B5EF4-FFF2-40B4-BE49-F238E27FC236}">
                  <a16:creationId xmlns:a16="http://schemas.microsoft.com/office/drawing/2014/main" id="{CB9032E4-13FB-42BB-8ADA-F20AB84061B3}"/>
                </a:ext>
              </a:extLst>
            </p:cNvPr>
            <p:cNvSpPr>
              <a:spLocks noChangeShapeType="1"/>
            </p:cNvSpPr>
            <p:nvPr/>
          </p:nvSpPr>
          <p:spPr bwMode="auto">
            <a:xfrm>
              <a:off x="432" y="2228"/>
              <a:ext cx="937" cy="0"/>
            </a:xfrm>
            <a:prstGeom prst="line">
              <a:avLst/>
            </a:prstGeom>
            <a:noFill/>
            <a:ln w="38100">
              <a:solidFill>
                <a:schemeClr val="accent2"/>
              </a:solidFill>
              <a:prstDash val="dash"/>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1" name="Line 52">
              <a:extLst>
                <a:ext uri="{FF2B5EF4-FFF2-40B4-BE49-F238E27FC236}">
                  <a16:creationId xmlns:a16="http://schemas.microsoft.com/office/drawing/2014/main" id="{4D3559B2-8D6E-4DC9-907B-69DFE7B7BEE4}"/>
                </a:ext>
              </a:extLst>
            </p:cNvPr>
            <p:cNvSpPr>
              <a:spLocks noChangeShapeType="1"/>
            </p:cNvSpPr>
            <p:nvPr/>
          </p:nvSpPr>
          <p:spPr bwMode="auto">
            <a:xfrm>
              <a:off x="432" y="1691"/>
              <a:ext cx="93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80" name="Oval 6">
            <a:extLst>
              <a:ext uri="{FF2B5EF4-FFF2-40B4-BE49-F238E27FC236}">
                <a16:creationId xmlns:a16="http://schemas.microsoft.com/office/drawing/2014/main" id="{09F6FF3A-A20E-6B41-905C-B89785050753}"/>
              </a:ext>
            </a:extLst>
          </p:cNvPr>
          <p:cNvSpPr>
            <a:spLocks noChangeAspect="1" noChangeArrowheads="1"/>
          </p:cNvSpPr>
          <p:nvPr/>
        </p:nvSpPr>
        <p:spPr bwMode="auto">
          <a:xfrm>
            <a:off x="3143988" y="4340226"/>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93" name="Oval 5">
            <a:extLst>
              <a:ext uri="{FF2B5EF4-FFF2-40B4-BE49-F238E27FC236}">
                <a16:creationId xmlns:a16="http://schemas.microsoft.com/office/drawing/2014/main" id="{FEBF4122-EFB6-D74C-80E5-7B68BA8084F0}"/>
              </a:ext>
            </a:extLst>
          </p:cNvPr>
          <p:cNvSpPr>
            <a:spLocks noChangeAspect="1" noChangeArrowheads="1"/>
          </p:cNvSpPr>
          <p:nvPr/>
        </p:nvSpPr>
        <p:spPr bwMode="auto">
          <a:xfrm>
            <a:off x="2411556" y="5070784"/>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94" name="Oval 7">
            <a:extLst>
              <a:ext uri="{FF2B5EF4-FFF2-40B4-BE49-F238E27FC236}">
                <a16:creationId xmlns:a16="http://schemas.microsoft.com/office/drawing/2014/main" id="{521CE840-CDEB-C148-977B-F90E7582E308}"/>
              </a:ext>
            </a:extLst>
          </p:cNvPr>
          <p:cNvSpPr>
            <a:spLocks noChangeAspect="1" noChangeArrowheads="1"/>
          </p:cNvSpPr>
          <p:nvPr/>
        </p:nvSpPr>
        <p:spPr bwMode="auto">
          <a:xfrm>
            <a:off x="3143987" y="5803521"/>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sp>
        <p:nvSpPr>
          <p:cNvPr id="95" name="Oval 4">
            <a:extLst>
              <a:ext uri="{FF2B5EF4-FFF2-40B4-BE49-F238E27FC236}">
                <a16:creationId xmlns:a16="http://schemas.microsoft.com/office/drawing/2014/main" id="{D809ECA7-95DF-F243-8E10-4328CD06DCA0}"/>
              </a:ext>
            </a:extLst>
          </p:cNvPr>
          <p:cNvSpPr>
            <a:spLocks noChangeAspect="1" noChangeArrowheads="1"/>
          </p:cNvSpPr>
          <p:nvPr/>
        </p:nvSpPr>
        <p:spPr bwMode="auto">
          <a:xfrm>
            <a:off x="3876331" y="5070784"/>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cxnSp>
        <p:nvCxnSpPr>
          <p:cNvPr id="96" name="AutoShape 8">
            <a:extLst>
              <a:ext uri="{FF2B5EF4-FFF2-40B4-BE49-F238E27FC236}">
                <a16:creationId xmlns:a16="http://schemas.microsoft.com/office/drawing/2014/main" id="{C41B156D-CF1A-B748-815E-671B547F5127}"/>
              </a:ext>
            </a:extLst>
          </p:cNvPr>
          <p:cNvCxnSpPr>
            <a:cxnSpLocks noChangeAspect="1" noChangeShapeType="1"/>
          </p:cNvCxnSpPr>
          <p:nvPr/>
        </p:nvCxnSpPr>
        <p:spPr bwMode="auto">
          <a:xfrm flipH="1">
            <a:off x="2738624" y="4670734"/>
            <a:ext cx="471488"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97" name="AutoShape 9">
            <a:extLst>
              <a:ext uri="{FF2B5EF4-FFF2-40B4-BE49-F238E27FC236}">
                <a16:creationId xmlns:a16="http://schemas.microsoft.com/office/drawing/2014/main" id="{5DACA969-5CD8-B54D-9E6A-BDCECB43C807}"/>
              </a:ext>
            </a:extLst>
          </p:cNvPr>
          <p:cNvCxnSpPr>
            <a:cxnSpLocks noChangeAspect="1" noChangeShapeType="1"/>
          </p:cNvCxnSpPr>
          <p:nvPr/>
        </p:nvCxnSpPr>
        <p:spPr bwMode="auto">
          <a:xfrm flipH="1" flipV="1">
            <a:off x="2724887" y="5402572"/>
            <a:ext cx="471488" cy="433387"/>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98" name="AutoShape 12">
            <a:extLst>
              <a:ext uri="{FF2B5EF4-FFF2-40B4-BE49-F238E27FC236}">
                <a16:creationId xmlns:a16="http://schemas.microsoft.com/office/drawing/2014/main" id="{D2BC52E9-6A64-2847-B759-B6354BA57520}"/>
              </a:ext>
            </a:extLst>
          </p:cNvPr>
          <p:cNvCxnSpPr>
            <a:cxnSpLocks noChangeAspect="1" noChangeShapeType="1"/>
          </p:cNvCxnSpPr>
          <p:nvPr/>
        </p:nvCxnSpPr>
        <p:spPr bwMode="auto">
          <a:xfrm>
            <a:off x="3327343" y="4744659"/>
            <a:ext cx="0" cy="1058862"/>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99" name="AutoShape 50">
            <a:extLst>
              <a:ext uri="{FF2B5EF4-FFF2-40B4-BE49-F238E27FC236}">
                <a16:creationId xmlns:a16="http://schemas.microsoft.com/office/drawing/2014/main" id="{5D665B8D-BC73-9843-B989-58D08D7B68F3}"/>
              </a:ext>
            </a:extLst>
          </p:cNvPr>
          <p:cNvCxnSpPr>
            <a:cxnSpLocks noChangeAspect="1" noChangeShapeType="1"/>
          </p:cNvCxnSpPr>
          <p:nvPr/>
        </p:nvCxnSpPr>
        <p:spPr bwMode="auto">
          <a:xfrm>
            <a:off x="3459718" y="4670121"/>
            <a:ext cx="471487" cy="44291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00" name="AutoShape 10">
            <a:extLst>
              <a:ext uri="{FF2B5EF4-FFF2-40B4-BE49-F238E27FC236}">
                <a16:creationId xmlns:a16="http://schemas.microsoft.com/office/drawing/2014/main" id="{543E37A9-E29C-4D4C-B51E-1C16D163D8A0}"/>
              </a:ext>
            </a:extLst>
          </p:cNvPr>
          <p:cNvCxnSpPr>
            <a:cxnSpLocks noChangeAspect="1" noChangeShapeType="1"/>
          </p:cNvCxnSpPr>
          <p:nvPr/>
        </p:nvCxnSpPr>
        <p:spPr bwMode="auto">
          <a:xfrm flipV="1">
            <a:off x="3457367" y="5417997"/>
            <a:ext cx="471488"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01" name="AutoShape 14">
            <a:extLst>
              <a:ext uri="{FF2B5EF4-FFF2-40B4-BE49-F238E27FC236}">
                <a16:creationId xmlns:a16="http://schemas.microsoft.com/office/drawing/2014/main" id="{7F137292-2917-2442-9D68-53F85902463A}"/>
              </a:ext>
            </a:extLst>
          </p:cNvPr>
          <p:cNvCxnSpPr>
            <a:cxnSpLocks noChangeAspect="1" noChangeShapeType="1"/>
          </p:cNvCxnSpPr>
          <p:nvPr/>
        </p:nvCxnSpPr>
        <p:spPr bwMode="auto">
          <a:xfrm flipV="1">
            <a:off x="3515290" y="5394802"/>
            <a:ext cx="1651000" cy="59213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02" name="AutoShape 15">
            <a:extLst>
              <a:ext uri="{FF2B5EF4-FFF2-40B4-BE49-F238E27FC236}">
                <a16:creationId xmlns:a16="http://schemas.microsoft.com/office/drawing/2014/main" id="{205C1FA7-C0F8-9F43-8CF1-763CA7E1D4F0}"/>
              </a:ext>
            </a:extLst>
          </p:cNvPr>
          <p:cNvCxnSpPr>
            <a:cxnSpLocks noChangeAspect="1" noChangeShapeType="1"/>
          </p:cNvCxnSpPr>
          <p:nvPr/>
        </p:nvCxnSpPr>
        <p:spPr bwMode="auto">
          <a:xfrm flipH="1" flipV="1">
            <a:off x="3528956" y="4521509"/>
            <a:ext cx="1651000" cy="59213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03" name="Oval 19">
            <a:extLst>
              <a:ext uri="{FF2B5EF4-FFF2-40B4-BE49-F238E27FC236}">
                <a16:creationId xmlns:a16="http://schemas.microsoft.com/office/drawing/2014/main" id="{0E00E487-7FC6-B046-9BD4-F3DB52F52584}"/>
              </a:ext>
            </a:extLst>
          </p:cNvPr>
          <p:cNvSpPr>
            <a:spLocks noChangeAspect="1" noChangeArrowheads="1"/>
          </p:cNvSpPr>
          <p:nvPr/>
        </p:nvSpPr>
        <p:spPr bwMode="auto">
          <a:xfrm>
            <a:off x="7781925" y="1674660"/>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04" name="Oval 18">
            <a:extLst>
              <a:ext uri="{FF2B5EF4-FFF2-40B4-BE49-F238E27FC236}">
                <a16:creationId xmlns:a16="http://schemas.microsoft.com/office/drawing/2014/main" id="{B1A74696-8585-9643-A45B-655B3C831720}"/>
              </a:ext>
            </a:extLst>
          </p:cNvPr>
          <p:cNvSpPr>
            <a:spLocks noChangeAspect="1" noChangeArrowheads="1"/>
          </p:cNvSpPr>
          <p:nvPr/>
        </p:nvSpPr>
        <p:spPr bwMode="auto">
          <a:xfrm>
            <a:off x="7050088" y="2406649"/>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05" name="Oval 20">
            <a:extLst>
              <a:ext uri="{FF2B5EF4-FFF2-40B4-BE49-F238E27FC236}">
                <a16:creationId xmlns:a16="http://schemas.microsoft.com/office/drawing/2014/main" id="{A2850799-63B1-0F45-AB04-6B81156D3BC6}"/>
              </a:ext>
            </a:extLst>
          </p:cNvPr>
          <p:cNvSpPr>
            <a:spLocks noChangeAspect="1" noChangeArrowheads="1"/>
          </p:cNvSpPr>
          <p:nvPr/>
        </p:nvSpPr>
        <p:spPr bwMode="auto">
          <a:xfrm>
            <a:off x="7781925" y="3136298"/>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06" name="Oval 17">
            <a:extLst>
              <a:ext uri="{FF2B5EF4-FFF2-40B4-BE49-F238E27FC236}">
                <a16:creationId xmlns:a16="http://schemas.microsoft.com/office/drawing/2014/main" id="{2AAC7A51-A4F7-5245-A556-55F07CAB9507}"/>
              </a:ext>
            </a:extLst>
          </p:cNvPr>
          <p:cNvSpPr>
            <a:spLocks noChangeAspect="1" noChangeArrowheads="1"/>
          </p:cNvSpPr>
          <p:nvPr/>
        </p:nvSpPr>
        <p:spPr bwMode="auto">
          <a:xfrm>
            <a:off x="8513322" y="2406648"/>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07" name="Oval 26">
            <a:extLst>
              <a:ext uri="{FF2B5EF4-FFF2-40B4-BE49-F238E27FC236}">
                <a16:creationId xmlns:a16="http://schemas.microsoft.com/office/drawing/2014/main" id="{5B5364B8-1E6C-0A43-BBAD-DFE03291938B}"/>
              </a:ext>
            </a:extLst>
          </p:cNvPr>
          <p:cNvSpPr>
            <a:spLocks noChangeAspect="1" noChangeArrowheads="1"/>
          </p:cNvSpPr>
          <p:nvPr/>
        </p:nvSpPr>
        <p:spPr bwMode="auto">
          <a:xfrm>
            <a:off x="9764272" y="2406647"/>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08" name="AutoShape 21">
            <a:extLst>
              <a:ext uri="{FF2B5EF4-FFF2-40B4-BE49-F238E27FC236}">
                <a16:creationId xmlns:a16="http://schemas.microsoft.com/office/drawing/2014/main" id="{62EF36FD-6716-4E42-B471-025065273A59}"/>
              </a:ext>
            </a:extLst>
          </p:cNvPr>
          <p:cNvCxnSpPr>
            <a:cxnSpLocks noChangeAspect="1" noChangeShapeType="1"/>
          </p:cNvCxnSpPr>
          <p:nvPr/>
        </p:nvCxnSpPr>
        <p:spPr bwMode="auto">
          <a:xfrm flipH="1">
            <a:off x="7377848" y="2006599"/>
            <a:ext cx="471487" cy="433388"/>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09" name="AutoShape 22">
            <a:extLst>
              <a:ext uri="{FF2B5EF4-FFF2-40B4-BE49-F238E27FC236}">
                <a16:creationId xmlns:a16="http://schemas.microsoft.com/office/drawing/2014/main" id="{FA234E7F-F75B-6D48-ADAE-DD0D55B74597}"/>
              </a:ext>
            </a:extLst>
          </p:cNvPr>
          <p:cNvCxnSpPr>
            <a:cxnSpLocks noChangeAspect="1" noChangeShapeType="1"/>
          </p:cNvCxnSpPr>
          <p:nvPr/>
        </p:nvCxnSpPr>
        <p:spPr bwMode="auto">
          <a:xfrm flipH="1" flipV="1">
            <a:off x="7362133" y="2736247"/>
            <a:ext cx="471487" cy="4333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10" name="AutoShape 25">
            <a:extLst>
              <a:ext uri="{FF2B5EF4-FFF2-40B4-BE49-F238E27FC236}">
                <a16:creationId xmlns:a16="http://schemas.microsoft.com/office/drawing/2014/main" id="{78C9177D-99AE-F342-A4C5-0CECFEE0ECB3}"/>
              </a:ext>
            </a:extLst>
          </p:cNvPr>
          <p:cNvCxnSpPr>
            <a:cxnSpLocks noChangeAspect="1" noChangeShapeType="1"/>
          </p:cNvCxnSpPr>
          <p:nvPr/>
        </p:nvCxnSpPr>
        <p:spPr bwMode="auto">
          <a:xfrm>
            <a:off x="7965281" y="2061997"/>
            <a:ext cx="0" cy="1058863"/>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11" name="AutoShape 23">
            <a:extLst>
              <a:ext uri="{FF2B5EF4-FFF2-40B4-BE49-F238E27FC236}">
                <a16:creationId xmlns:a16="http://schemas.microsoft.com/office/drawing/2014/main" id="{1624DBC3-D2FE-874D-897A-D4DE0BE785E2}"/>
              </a:ext>
            </a:extLst>
          </p:cNvPr>
          <p:cNvCxnSpPr>
            <a:cxnSpLocks noChangeAspect="1" noChangeShapeType="1"/>
          </p:cNvCxnSpPr>
          <p:nvPr/>
        </p:nvCxnSpPr>
        <p:spPr bwMode="auto">
          <a:xfrm flipV="1">
            <a:off x="8093971" y="2750192"/>
            <a:ext cx="471487" cy="433388"/>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12" name="AutoShape 24">
            <a:extLst>
              <a:ext uri="{FF2B5EF4-FFF2-40B4-BE49-F238E27FC236}">
                <a16:creationId xmlns:a16="http://schemas.microsoft.com/office/drawing/2014/main" id="{37131806-DBAC-284B-B706-001AF9F1423D}"/>
              </a:ext>
            </a:extLst>
          </p:cNvPr>
          <p:cNvCxnSpPr>
            <a:cxnSpLocks noChangeAspect="1" noChangeShapeType="1"/>
          </p:cNvCxnSpPr>
          <p:nvPr/>
        </p:nvCxnSpPr>
        <p:spPr bwMode="auto">
          <a:xfrm>
            <a:off x="8107546" y="2019602"/>
            <a:ext cx="471487" cy="4333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13" name="AutoShape 28">
            <a:extLst>
              <a:ext uri="{FF2B5EF4-FFF2-40B4-BE49-F238E27FC236}">
                <a16:creationId xmlns:a16="http://schemas.microsoft.com/office/drawing/2014/main" id="{4A384B23-50FF-7342-9F8E-C19AB73A8BA4}"/>
              </a:ext>
            </a:extLst>
          </p:cNvPr>
          <p:cNvCxnSpPr>
            <a:cxnSpLocks noChangeAspect="1" noChangeShapeType="1"/>
          </p:cNvCxnSpPr>
          <p:nvPr/>
        </p:nvCxnSpPr>
        <p:spPr bwMode="auto">
          <a:xfrm flipH="1" flipV="1">
            <a:off x="8167688" y="1856902"/>
            <a:ext cx="1651000" cy="592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4" name="AutoShape 53">
            <a:extLst>
              <a:ext uri="{FF2B5EF4-FFF2-40B4-BE49-F238E27FC236}">
                <a16:creationId xmlns:a16="http://schemas.microsoft.com/office/drawing/2014/main" id="{E0D09786-505C-6F48-863D-ACD6245305A8}"/>
              </a:ext>
            </a:extLst>
          </p:cNvPr>
          <p:cNvCxnSpPr>
            <a:cxnSpLocks noChangeAspect="1" noChangeShapeType="1"/>
          </p:cNvCxnSpPr>
          <p:nvPr/>
        </p:nvCxnSpPr>
        <p:spPr bwMode="auto">
          <a:xfrm flipV="1">
            <a:off x="8150226" y="2699550"/>
            <a:ext cx="1651000" cy="592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5" name="Oval 13">
            <a:extLst>
              <a:ext uri="{FF2B5EF4-FFF2-40B4-BE49-F238E27FC236}">
                <a16:creationId xmlns:a16="http://schemas.microsoft.com/office/drawing/2014/main" id="{2CAD316A-0514-864E-B4A7-85937843FCAE}"/>
              </a:ext>
            </a:extLst>
          </p:cNvPr>
          <p:cNvSpPr>
            <a:spLocks noChangeAspect="1" noChangeArrowheads="1"/>
          </p:cNvSpPr>
          <p:nvPr/>
        </p:nvSpPr>
        <p:spPr bwMode="auto">
          <a:xfrm>
            <a:off x="5127686" y="5070784"/>
            <a:ext cx="366713" cy="366712"/>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sp>
        <p:nvSpPr>
          <p:cNvPr id="116" name="Oval 31">
            <a:extLst>
              <a:ext uri="{FF2B5EF4-FFF2-40B4-BE49-F238E27FC236}">
                <a16:creationId xmlns:a16="http://schemas.microsoft.com/office/drawing/2014/main" id="{815735E5-44BD-7E40-BAFA-0B0A6CA6E9B9}"/>
              </a:ext>
            </a:extLst>
          </p:cNvPr>
          <p:cNvSpPr>
            <a:spLocks noChangeAspect="1" noChangeArrowheads="1"/>
          </p:cNvSpPr>
          <p:nvPr/>
        </p:nvSpPr>
        <p:spPr bwMode="auto">
          <a:xfrm>
            <a:off x="7063811" y="5070784"/>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17" name="Oval 32">
            <a:extLst>
              <a:ext uri="{FF2B5EF4-FFF2-40B4-BE49-F238E27FC236}">
                <a16:creationId xmlns:a16="http://schemas.microsoft.com/office/drawing/2014/main" id="{CB375875-97AE-E743-9052-A2F7BCAF231D}"/>
              </a:ext>
            </a:extLst>
          </p:cNvPr>
          <p:cNvSpPr>
            <a:spLocks noChangeAspect="1" noChangeArrowheads="1"/>
          </p:cNvSpPr>
          <p:nvPr/>
        </p:nvSpPr>
        <p:spPr bwMode="auto">
          <a:xfrm>
            <a:off x="7795609" y="4340226"/>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118" name="Oval 30">
            <a:extLst>
              <a:ext uri="{FF2B5EF4-FFF2-40B4-BE49-F238E27FC236}">
                <a16:creationId xmlns:a16="http://schemas.microsoft.com/office/drawing/2014/main" id="{ECF1DE48-66B9-F544-BD8C-6C0673EA69E7}"/>
              </a:ext>
            </a:extLst>
          </p:cNvPr>
          <p:cNvSpPr>
            <a:spLocks noChangeAspect="1" noChangeArrowheads="1"/>
          </p:cNvSpPr>
          <p:nvPr/>
        </p:nvSpPr>
        <p:spPr bwMode="auto">
          <a:xfrm>
            <a:off x="8524295" y="5070784"/>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19" name="Oval 39">
            <a:extLst>
              <a:ext uri="{FF2B5EF4-FFF2-40B4-BE49-F238E27FC236}">
                <a16:creationId xmlns:a16="http://schemas.microsoft.com/office/drawing/2014/main" id="{35307322-149D-ED4C-BCB0-CFAD8A87E0FC}"/>
              </a:ext>
            </a:extLst>
          </p:cNvPr>
          <p:cNvSpPr>
            <a:spLocks noChangeAspect="1" noChangeArrowheads="1"/>
          </p:cNvSpPr>
          <p:nvPr/>
        </p:nvSpPr>
        <p:spPr bwMode="auto">
          <a:xfrm>
            <a:off x="9764272" y="5070784"/>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sp>
        <p:nvSpPr>
          <p:cNvPr id="120" name="Oval 33">
            <a:extLst>
              <a:ext uri="{FF2B5EF4-FFF2-40B4-BE49-F238E27FC236}">
                <a16:creationId xmlns:a16="http://schemas.microsoft.com/office/drawing/2014/main" id="{870E3827-2A43-8E49-AD9F-4736E2986736}"/>
              </a:ext>
            </a:extLst>
          </p:cNvPr>
          <p:cNvSpPr>
            <a:spLocks noChangeAspect="1" noChangeArrowheads="1"/>
          </p:cNvSpPr>
          <p:nvPr/>
        </p:nvSpPr>
        <p:spPr bwMode="auto">
          <a:xfrm>
            <a:off x="7781925" y="5818189"/>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cxnSp>
        <p:nvCxnSpPr>
          <p:cNvPr id="121" name="AutoShape 34">
            <a:extLst>
              <a:ext uri="{FF2B5EF4-FFF2-40B4-BE49-F238E27FC236}">
                <a16:creationId xmlns:a16="http://schemas.microsoft.com/office/drawing/2014/main" id="{73D4C3A2-8319-9945-ACA1-B9E7CFFD4C0E}"/>
              </a:ext>
            </a:extLst>
          </p:cNvPr>
          <p:cNvCxnSpPr>
            <a:cxnSpLocks noChangeAspect="1" noChangeShapeType="1"/>
          </p:cNvCxnSpPr>
          <p:nvPr/>
        </p:nvCxnSpPr>
        <p:spPr bwMode="auto">
          <a:xfrm flipH="1">
            <a:off x="7361569" y="4684577"/>
            <a:ext cx="471487"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22" name="AutoShape 37">
            <a:extLst>
              <a:ext uri="{FF2B5EF4-FFF2-40B4-BE49-F238E27FC236}">
                <a16:creationId xmlns:a16="http://schemas.microsoft.com/office/drawing/2014/main" id="{A2835850-F560-FB44-8457-521BAF4F55A3}"/>
              </a:ext>
            </a:extLst>
          </p:cNvPr>
          <p:cNvCxnSpPr>
            <a:cxnSpLocks noChangeAspect="1" noChangeShapeType="1"/>
          </p:cNvCxnSpPr>
          <p:nvPr/>
        </p:nvCxnSpPr>
        <p:spPr bwMode="auto">
          <a:xfrm>
            <a:off x="8093872" y="4670733"/>
            <a:ext cx="471487" cy="43338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23" name="AutoShape 28">
            <a:extLst>
              <a:ext uri="{FF2B5EF4-FFF2-40B4-BE49-F238E27FC236}">
                <a16:creationId xmlns:a16="http://schemas.microsoft.com/office/drawing/2014/main" id="{43313BD0-5D65-174B-B1A8-14C94E0095FF}"/>
              </a:ext>
            </a:extLst>
          </p:cNvPr>
          <p:cNvCxnSpPr>
            <a:cxnSpLocks noChangeAspect="1" noChangeShapeType="1"/>
          </p:cNvCxnSpPr>
          <p:nvPr/>
        </p:nvCxnSpPr>
        <p:spPr bwMode="auto">
          <a:xfrm flipH="1" flipV="1">
            <a:off x="8148361" y="4562419"/>
            <a:ext cx="1651000" cy="592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24" name="AutoShape 36">
            <a:extLst>
              <a:ext uri="{FF2B5EF4-FFF2-40B4-BE49-F238E27FC236}">
                <a16:creationId xmlns:a16="http://schemas.microsoft.com/office/drawing/2014/main" id="{D198552B-C274-6141-88CD-5DB19CDA4E05}"/>
              </a:ext>
            </a:extLst>
          </p:cNvPr>
          <p:cNvCxnSpPr>
            <a:cxnSpLocks noChangeAspect="1" noChangeShapeType="1"/>
          </p:cNvCxnSpPr>
          <p:nvPr/>
        </p:nvCxnSpPr>
        <p:spPr bwMode="auto">
          <a:xfrm flipV="1">
            <a:off x="8093872" y="5402572"/>
            <a:ext cx="471487"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25" name="AutoShape 35">
            <a:extLst>
              <a:ext uri="{FF2B5EF4-FFF2-40B4-BE49-F238E27FC236}">
                <a16:creationId xmlns:a16="http://schemas.microsoft.com/office/drawing/2014/main" id="{5154111B-9BD0-A741-9527-FCFD861A6823}"/>
              </a:ext>
            </a:extLst>
          </p:cNvPr>
          <p:cNvCxnSpPr>
            <a:cxnSpLocks noChangeAspect="1" noChangeShapeType="1"/>
          </p:cNvCxnSpPr>
          <p:nvPr/>
        </p:nvCxnSpPr>
        <p:spPr bwMode="auto">
          <a:xfrm flipH="1" flipV="1">
            <a:off x="7376398" y="5416883"/>
            <a:ext cx="471487" cy="433387"/>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26" name="AutoShape 40">
            <a:extLst>
              <a:ext uri="{FF2B5EF4-FFF2-40B4-BE49-F238E27FC236}">
                <a16:creationId xmlns:a16="http://schemas.microsoft.com/office/drawing/2014/main" id="{469AC13F-A080-6342-A885-BB9BC0C2B2CD}"/>
              </a:ext>
            </a:extLst>
          </p:cNvPr>
          <p:cNvCxnSpPr>
            <a:cxnSpLocks noChangeAspect="1" noChangeShapeType="1"/>
          </p:cNvCxnSpPr>
          <p:nvPr/>
        </p:nvCxnSpPr>
        <p:spPr bwMode="auto">
          <a:xfrm flipV="1">
            <a:off x="8165429" y="5402572"/>
            <a:ext cx="1651000" cy="582612"/>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27" name="AutoShape 38">
            <a:extLst>
              <a:ext uri="{FF2B5EF4-FFF2-40B4-BE49-F238E27FC236}">
                <a16:creationId xmlns:a16="http://schemas.microsoft.com/office/drawing/2014/main" id="{59F74244-E006-E645-93DA-C88D28A0CE8E}"/>
              </a:ext>
            </a:extLst>
          </p:cNvPr>
          <p:cNvCxnSpPr>
            <a:cxnSpLocks noChangeAspect="1" noChangeShapeType="1"/>
          </p:cNvCxnSpPr>
          <p:nvPr/>
        </p:nvCxnSpPr>
        <p:spPr bwMode="auto">
          <a:xfrm>
            <a:off x="7965281" y="4724709"/>
            <a:ext cx="0" cy="1058862"/>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pic>
        <p:nvPicPr>
          <p:cNvPr id="6" name="Audio 5">
            <a:hlinkClick r:id="" action="ppaction://media"/>
            <a:extLst>
              <a:ext uri="{FF2B5EF4-FFF2-40B4-BE49-F238E27FC236}">
                <a16:creationId xmlns:a16="http://schemas.microsoft.com/office/drawing/2014/main" id="{D6AAEFD5-F6E7-3E47-8C52-565637A1000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125844">
        <p:fade/>
      </p:transition>
    </mc:Choice>
    <mc:Fallback>
      <p:transition spd="med" advTm="1258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3"/>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6"/>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Rectangle 2"/>
          <p:cNvSpPr>
            <a:spLocks noGrp="1" noChangeArrowheads="1"/>
          </p:cNvSpPr>
          <p:nvPr>
            <p:ph type="title"/>
          </p:nvPr>
        </p:nvSpPr>
        <p:spPr>
          <a:xfrm>
            <a:off x="1135088" y="417630"/>
            <a:ext cx="7772400" cy="641349"/>
          </a:xfrm>
        </p:spPr>
        <p:txBody>
          <a:bodyPr>
            <a:normAutofit/>
          </a:bodyPr>
          <a:lstStyle/>
          <a:p>
            <a:pPr eaLnBrk="1" hangingPunct="1"/>
            <a:r>
              <a:rPr lang="en-US" altLang="en-US" dirty="0"/>
              <a:t>DFS Example 1 (cont.)</a:t>
            </a:r>
          </a:p>
        </p:txBody>
      </p:sp>
      <p:grpSp>
        <p:nvGrpSpPr>
          <p:cNvPr id="2" name="Group 3"/>
          <p:cNvGrpSpPr>
            <a:grpSpLocks/>
          </p:cNvGrpSpPr>
          <p:nvPr/>
        </p:nvGrpSpPr>
        <p:grpSpPr bwMode="auto">
          <a:xfrm>
            <a:off x="2426626" y="4341814"/>
            <a:ext cx="3081338" cy="1830387"/>
            <a:chOff x="689" y="1181"/>
            <a:chExt cx="1941" cy="1153"/>
          </a:xfrm>
        </p:grpSpPr>
        <p:sp>
          <p:nvSpPr>
            <p:cNvPr id="25648" name="Oval 4"/>
            <p:cNvSpPr>
              <a:spLocks noChangeAspect="1" noChangeArrowheads="1"/>
            </p:cNvSpPr>
            <p:nvPr/>
          </p:nvSpPr>
          <p:spPr bwMode="auto">
            <a:xfrm>
              <a:off x="1611" y="164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25649" name="Oval 5"/>
            <p:cNvSpPr>
              <a:spLocks noChangeAspect="1" noChangeArrowheads="1"/>
            </p:cNvSpPr>
            <p:nvPr/>
          </p:nvSpPr>
          <p:spPr bwMode="auto">
            <a:xfrm>
              <a:off x="689" y="164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5650" name="Oval 6"/>
            <p:cNvSpPr>
              <a:spLocks noChangeAspect="1" noChangeArrowheads="1"/>
            </p:cNvSpPr>
            <p:nvPr/>
          </p:nvSpPr>
          <p:spPr bwMode="auto">
            <a:xfrm>
              <a:off x="1150" y="1181"/>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5651" name="Oval 7"/>
            <p:cNvSpPr>
              <a:spLocks noChangeAspect="1" noChangeArrowheads="1"/>
            </p:cNvSpPr>
            <p:nvPr/>
          </p:nvSpPr>
          <p:spPr bwMode="auto">
            <a:xfrm>
              <a:off x="1150" y="2103"/>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cxnSp>
          <p:nvCxnSpPr>
            <p:cNvPr id="25652" name="AutoShape 8"/>
            <p:cNvCxnSpPr>
              <a:cxnSpLocks noChangeAspect="1" noChangeShapeType="1"/>
              <a:stCxn id="25650" idx="3"/>
              <a:endCxn id="25649" idx="7"/>
            </p:cNvCxnSpPr>
            <p:nvPr/>
          </p:nvCxnSpPr>
          <p:spPr bwMode="auto">
            <a:xfrm flipH="1">
              <a:off x="886" y="1390"/>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53" name="AutoShape 9"/>
            <p:cNvCxnSpPr>
              <a:cxnSpLocks noChangeAspect="1" noChangeShapeType="1"/>
              <a:stCxn id="25651" idx="1"/>
              <a:endCxn id="25649" idx="5"/>
            </p:cNvCxnSpPr>
            <p:nvPr/>
          </p:nvCxnSpPr>
          <p:spPr bwMode="auto">
            <a:xfrm flipH="1" flipV="1">
              <a:off x="886" y="1851"/>
              <a:ext cx="297" cy="273"/>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5654" name="AutoShape 10"/>
            <p:cNvCxnSpPr>
              <a:cxnSpLocks noChangeAspect="1" noChangeShapeType="1"/>
              <a:stCxn id="25651" idx="7"/>
              <a:endCxn id="25648" idx="3"/>
            </p:cNvCxnSpPr>
            <p:nvPr/>
          </p:nvCxnSpPr>
          <p:spPr bwMode="auto">
            <a:xfrm flipV="1">
              <a:off x="1347" y="1851"/>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56" name="AutoShape 12"/>
            <p:cNvCxnSpPr>
              <a:cxnSpLocks noChangeAspect="1" noChangeShapeType="1"/>
              <a:stCxn id="25650" idx="4"/>
              <a:endCxn id="25651" idx="0"/>
            </p:cNvCxnSpPr>
            <p:nvPr/>
          </p:nvCxnSpPr>
          <p:spPr bwMode="auto">
            <a:xfrm>
              <a:off x="1265" y="1423"/>
              <a:ext cx="0" cy="66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25657" name="Oval 13"/>
            <p:cNvSpPr>
              <a:spLocks noChangeAspect="1" noChangeArrowheads="1"/>
            </p:cNvSpPr>
            <p:nvPr/>
          </p:nvSpPr>
          <p:spPr bwMode="auto">
            <a:xfrm>
              <a:off x="2399" y="1642"/>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25658" name="AutoShape 14"/>
            <p:cNvCxnSpPr>
              <a:cxnSpLocks noChangeAspect="1" noChangeShapeType="1"/>
              <a:stCxn id="25651" idx="6"/>
              <a:endCxn id="25657" idx="3"/>
            </p:cNvCxnSpPr>
            <p:nvPr/>
          </p:nvCxnSpPr>
          <p:spPr bwMode="auto">
            <a:xfrm flipV="1">
              <a:off x="1392" y="1845"/>
              <a:ext cx="1040" cy="37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grpSp>
        <p:nvGrpSpPr>
          <p:cNvPr id="3" name="Group 16"/>
          <p:cNvGrpSpPr>
            <a:grpSpLocks/>
          </p:cNvGrpSpPr>
          <p:nvPr/>
        </p:nvGrpSpPr>
        <p:grpSpPr bwMode="auto">
          <a:xfrm>
            <a:off x="7051676" y="1676400"/>
            <a:ext cx="3081337" cy="1830388"/>
            <a:chOff x="593" y="2600"/>
            <a:chExt cx="1941" cy="1153"/>
          </a:xfrm>
        </p:grpSpPr>
        <p:sp>
          <p:nvSpPr>
            <p:cNvPr id="25636" name="Oval 17"/>
            <p:cNvSpPr>
              <a:spLocks noChangeAspect="1" noChangeArrowheads="1"/>
            </p:cNvSpPr>
            <p:nvPr/>
          </p:nvSpPr>
          <p:spPr bwMode="auto">
            <a:xfrm>
              <a:off x="1515" y="3061"/>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25637" name="Oval 18"/>
            <p:cNvSpPr>
              <a:spLocks noChangeAspect="1" noChangeArrowheads="1"/>
            </p:cNvSpPr>
            <p:nvPr/>
          </p:nvSpPr>
          <p:spPr bwMode="auto">
            <a:xfrm>
              <a:off x="593" y="3061"/>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5638" name="Oval 19"/>
            <p:cNvSpPr>
              <a:spLocks noChangeAspect="1" noChangeArrowheads="1"/>
            </p:cNvSpPr>
            <p:nvPr/>
          </p:nvSpPr>
          <p:spPr bwMode="auto">
            <a:xfrm>
              <a:off x="1054" y="2600"/>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5639" name="Oval 20"/>
            <p:cNvSpPr>
              <a:spLocks noChangeAspect="1" noChangeArrowheads="1"/>
            </p:cNvSpPr>
            <p:nvPr/>
          </p:nvSpPr>
          <p:spPr bwMode="auto">
            <a:xfrm>
              <a:off x="1054" y="352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cxnSp>
          <p:nvCxnSpPr>
            <p:cNvPr id="25640" name="AutoShape 21"/>
            <p:cNvCxnSpPr>
              <a:cxnSpLocks noChangeAspect="1" noChangeShapeType="1"/>
              <a:stCxn id="25638" idx="3"/>
              <a:endCxn id="25637" idx="7"/>
            </p:cNvCxnSpPr>
            <p:nvPr/>
          </p:nvCxnSpPr>
          <p:spPr bwMode="auto">
            <a:xfrm flipH="1">
              <a:off x="790" y="2809"/>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41" name="AutoShape 22"/>
            <p:cNvCxnSpPr>
              <a:cxnSpLocks noChangeAspect="1" noChangeShapeType="1"/>
              <a:stCxn id="25639" idx="1"/>
              <a:endCxn id="25637" idx="5"/>
            </p:cNvCxnSpPr>
            <p:nvPr/>
          </p:nvCxnSpPr>
          <p:spPr bwMode="auto">
            <a:xfrm flipH="1" flipV="1">
              <a:off x="790" y="3270"/>
              <a:ext cx="297" cy="273"/>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5642" name="AutoShape 23"/>
            <p:cNvCxnSpPr>
              <a:cxnSpLocks noChangeAspect="1" noChangeShapeType="1"/>
              <a:stCxn id="25639" idx="7"/>
              <a:endCxn id="25636" idx="3"/>
            </p:cNvCxnSpPr>
            <p:nvPr/>
          </p:nvCxnSpPr>
          <p:spPr bwMode="auto">
            <a:xfrm flipV="1">
              <a:off x="1251" y="3270"/>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43" name="AutoShape 24"/>
            <p:cNvCxnSpPr>
              <a:cxnSpLocks noChangeAspect="1" noChangeShapeType="1"/>
              <a:stCxn id="25638" idx="5"/>
              <a:endCxn id="25636" idx="1"/>
            </p:cNvCxnSpPr>
            <p:nvPr/>
          </p:nvCxnSpPr>
          <p:spPr bwMode="auto">
            <a:xfrm>
              <a:off x="1251" y="2809"/>
              <a:ext cx="297" cy="273"/>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25644" name="AutoShape 25"/>
            <p:cNvCxnSpPr>
              <a:cxnSpLocks noChangeAspect="1" noChangeShapeType="1"/>
              <a:stCxn id="25638" idx="4"/>
              <a:endCxn id="25639" idx="0"/>
            </p:cNvCxnSpPr>
            <p:nvPr/>
          </p:nvCxnSpPr>
          <p:spPr bwMode="auto">
            <a:xfrm>
              <a:off x="1169" y="2842"/>
              <a:ext cx="0" cy="66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25645" name="Oval 26"/>
            <p:cNvSpPr>
              <a:spLocks noChangeAspect="1" noChangeArrowheads="1"/>
            </p:cNvSpPr>
            <p:nvPr/>
          </p:nvSpPr>
          <p:spPr bwMode="auto">
            <a:xfrm>
              <a:off x="2303" y="3061"/>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25646" name="AutoShape 27"/>
            <p:cNvCxnSpPr>
              <a:cxnSpLocks noChangeAspect="1" noChangeShapeType="1"/>
              <a:stCxn id="25639" idx="6"/>
              <a:endCxn id="25645" idx="3"/>
            </p:cNvCxnSpPr>
            <p:nvPr/>
          </p:nvCxnSpPr>
          <p:spPr bwMode="auto">
            <a:xfrm flipV="1">
              <a:off x="1296" y="3264"/>
              <a:ext cx="1040" cy="3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grpSp>
      <p:grpSp>
        <p:nvGrpSpPr>
          <p:cNvPr id="4" name="Group 29"/>
          <p:cNvGrpSpPr>
            <a:grpSpLocks/>
          </p:cNvGrpSpPr>
          <p:nvPr/>
        </p:nvGrpSpPr>
        <p:grpSpPr bwMode="auto">
          <a:xfrm>
            <a:off x="7051676" y="4341814"/>
            <a:ext cx="3081337" cy="1830387"/>
            <a:chOff x="3377" y="1085"/>
            <a:chExt cx="1941" cy="1153"/>
          </a:xfrm>
        </p:grpSpPr>
        <p:sp>
          <p:nvSpPr>
            <p:cNvPr id="25624" name="Oval 30"/>
            <p:cNvSpPr>
              <a:spLocks noChangeAspect="1" noChangeArrowheads="1"/>
            </p:cNvSpPr>
            <p:nvPr/>
          </p:nvSpPr>
          <p:spPr bwMode="auto">
            <a:xfrm>
              <a:off x="4299" y="154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25625" name="Oval 31"/>
            <p:cNvSpPr>
              <a:spLocks noChangeAspect="1" noChangeArrowheads="1"/>
            </p:cNvSpPr>
            <p:nvPr/>
          </p:nvSpPr>
          <p:spPr bwMode="auto">
            <a:xfrm>
              <a:off x="3377" y="154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5626" name="Oval 32"/>
            <p:cNvSpPr>
              <a:spLocks noChangeAspect="1" noChangeArrowheads="1"/>
            </p:cNvSpPr>
            <p:nvPr/>
          </p:nvSpPr>
          <p:spPr bwMode="auto">
            <a:xfrm>
              <a:off x="3838" y="108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5627" name="Oval 33"/>
            <p:cNvSpPr>
              <a:spLocks noChangeAspect="1" noChangeArrowheads="1"/>
            </p:cNvSpPr>
            <p:nvPr/>
          </p:nvSpPr>
          <p:spPr bwMode="auto">
            <a:xfrm>
              <a:off x="3838" y="2007"/>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cxnSp>
          <p:nvCxnSpPr>
            <p:cNvPr id="25628" name="AutoShape 34"/>
            <p:cNvCxnSpPr>
              <a:cxnSpLocks noChangeAspect="1" noChangeShapeType="1"/>
              <a:stCxn id="25626" idx="3"/>
              <a:endCxn id="25625" idx="7"/>
            </p:cNvCxnSpPr>
            <p:nvPr/>
          </p:nvCxnSpPr>
          <p:spPr bwMode="auto">
            <a:xfrm flipH="1">
              <a:off x="3574" y="1294"/>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29" name="AutoShape 35"/>
            <p:cNvCxnSpPr>
              <a:cxnSpLocks noChangeAspect="1" noChangeShapeType="1"/>
              <a:stCxn id="25627" idx="1"/>
              <a:endCxn id="25625" idx="5"/>
            </p:cNvCxnSpPr>
            <p:nvPr/>
          </p:nvCxnSpPr>
          <p:spPr bwMode="auto">
            <a:xfrm flipH="1" flipV="1">
              <a:off x="3574" y="1755"/>
              <a:ext cx="297" cy="273"/>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5630" name="AutoShape 36"/>
            <p:cNvCxnSpPr>
              <a:cxnSpLocks noChangeAspect="1" noChangeShapeType="1"/>
              <a:stCxn id="25627" idx="7"/>
              <a:endCxn id="25624" idx="3"/>
            </p:cNvCxnSpPr>
            <p:nvPr/>
          </p:nvCxnSpPr>
          <p:spPr bwMode="auto">
            <a:xfrm flipV="1">
              <a:off x="4035" y="1755"/>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31" name="AutoShape 37"/>
            <p:cNvCxnSpPr>
              <a:cxnSpLocks noChangeAspect="1" noChangeShapeType="1"/>
              <a:stCxn id="25626" idx="5"/>
              <a:endCxn id="25624" idx="1"/>
            </p:cNvCxnSpPr>
            <p:nvPr/>
          </p:nvCxnSpPr>
          <p:spPr bwMode="auto">
            <a:xfrm>
              <a:off x="4035" y="1294"/>
              <a:ext cx="297" cy="273"/>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25632" name="AutoShape 38"/>
            <p:cNvCxnSpPr>
              <a:cxnSpLocks noChangeAspect="1" noChangeShapeType="1"/>
              <a:stCxn id="25626" idx="4"/>
              <a:endCxn id="25627" idx="0"/>
            </p:cNvCxnSpPr>
            <p:nvPr/>
          </p:nvCxnSpPr>
          <p:spPr bwMode="auto">
            <a:xfrm>
              <a:off x="3953" y="1327"/>
              <a:ext cx="0" cy="66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25633" name="Oval 39"/>
            <p:cNvSpPr>
              <a:spLocks noChangeAspect="1" noChangeArrowheads="1"/>
            </p:cNvSpPr>
            <p:nvPr/>
          </p:nvSpPr>
          <p:spPr bwMode="auto">
            <a:xfrm>
              <a:off x="5087" y="154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25634" name="AutoShape 40"/>
            <p:cNvCxnSpPr>
              <a:cxnSpLocks noChangeAspect="1" noChangeShapeType="1"/>
              <a:stCxn id="25627" idx="6"/>
              <a:endCxn id="25633" idx="3"/>
            </p:cNvCxnSpPr>
            <p:nvPr/>
          </p:nvCxnSpPr>
          <p:spPr bwMode="auto">
            <a:xfrm flipV="1">
              <a:off x="4080" y="1755"/>
              <a:ext cx="1040" cy="36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grpSp>
      <p:grpSp>
        <p:nvGrpSpPr>
          <p:cNvPr id="5" name="Group 42"/>
          <p:cNvGrpSpPr>
            <a:grpSpLocks/>
          </p:cNvGrpSpPr>
          <p:nvPr/>
        </p:nvGrpSpPr>
        <p:grpSpPr bwMode="auto">
          <a:xfrm>
            <a:off x="2413001" y="1676400"/>
            <a:ext cx="3081337" cy="1830388"/>
            <a:chOff x="499" y="1056"/>
            <a:chExt cx="1941" cy="1153"/>
          </a:xfrm>
        </p:grpSpPr>
        <p:sp>
          <p:nvSpPr>
            <p:cNvPr id="25612" name="Oval 43"/>
            <p:cNvSpPr>
              <a:spLocks noChangeAspect="1" noChangeArrowheads="1"/>
            </p:cNvSpPr>
            <p:nvPr/>
          </p:nvSpPr>
          <p:spPr bwMode="auto">
            <a:xfrm>
              <a:off x="1421" y="1517"/>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D</a:t>
              </a:r>
            </a:p>
          </p:txBody>
        </p:sp>
        <p:sp>
          <p:nvSpPr>
            <p:cNvPr id="25613" name="Oval 44"/>
            <p:cNvSpPr>
              <a:spLocks noChangeAspect="1" noChangeArrowheads="1"/>
            </p:cNvSpPr>
            <p:nvPr/>
          </p:nvSpPr>
          <p:spPr bwMode="auto">
            <a:xfrm>
              <a:off x="499" y="1517"/>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5614" name="Oval 45"/>
            <p:cNvSpPr>
              <a:spLocks noChangeAspect="1" noChangeArrowheads="1"/>
            </p:cNvSpPr>
            <p:nvPr/>
          </p:nvSpPr>
          <p:spPr bwMode="auto">
            <a:xfrm>
              <a:off x="960" y="105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5615" name="Oval 46"/>
            <p:cNvSpPr>
              <a:spLocks noChangeAspect="1" noChangeArrowheads="1"/>
            </p:cNvSpPr>
            <p:nvPr/>
          </p:nvSpPr>
          <p:spPr bwMode="auto">
            <a:xfrm>
              <a:off x="960" y="1978"/>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cxnSp>
          <p:nvCxnSpPr>
            <p:cNvPr id="25616" name="AutoShape 47"/>
            <p:cNvCxnSpPr>
              <a:cxnSpLocks noChangeAspect="1" noChangeShapeType="1"/>
              <a:stCxn id="25614" idx="3"/>
              <a:endCxn id="25613" idx="7"/>
            </p:cNvCxnSpPr>
            <p:nvPr/>
          </p:nvCxnSpPr>
          <p:spPr bwMode="auto">
            <a:xfrm flipH="1">
              <a:off x="696" y="1265"/>
              <a:ext cx="297" cy="273"/>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5617" name="AutoShape 48"/>
            <p:cNvCxnSpPr>
              <a:cxnSpLocks noChangeAspect="1" noChangeShapeType="1"/>
              <a:stCxn id="25615" idx="1"/>
              <a:endCxn id="25613" idx="5"/>
            </p:cNvCxnSpPr>
            <p:nvPr/>
          </p:nvCxnSpPr>
          <p:spPr bwMode="auto">
            <a:xfrm flipH="1" flipV="1">
              <a:off x="696" y="1726"/>
              <a:ext cx="297" cy="273"/>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sp>
          <p:nvSpPr>
            <p:cNvPr id="25621" name="Oval 52"/>
            <p:cNvSpPr>
              <a:spLocks noChangeAspect="1" noChangeArrowheads="1"/>
            </p:cNvSpPr>
            <p:nvPr/>
          </p:nvSpPr>
          <p:spPr bwMode="auto">
            <a:xfrm>
              <a:off x="2209" y="1517"/>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grpSp>
      <p:sp>
        <p:nvSpPr>
          <p:cNvPr id="60" name="Oval 45"/>
          <p:cNvSpPr>
            <a:spLocks noChangeAspect="1" noChangeArrowheads="1"/>
          </p:cNvSpPr>
          <p:nvPr/>
        </p:nvSpPr>
        <p:spPr bwMode="auto">
          <a:xfrm>
            <a:off x="1852121" y="3358142"/>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61" name="Oval 44"/>
          <p:cNvSpPr>
            <a:spLocks noChangeAspect="1" noChangeArrowheads="1"/>
          </p:cNvSpPr>
          <p:nvPr/>
        </p:nvSpPr>
        <p:spPr bwMode="auto">
          <a:xfrm>
            <a:off x="1839913" y="2843213"/>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62" name="Oval 46"/>
          <p:cNvSpPr>
            <a:spLocks noChangeAspect="1" noChangeArrowheads="1"/>
          </p:cNvSpPr>
          <p:nvPr/>
        </p:nvSpPr>
        <p:spPr bwMode="auto">
          <a:xfrm>
            <a:off x="1846598" y="2328284"/>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65" name="Oval 5"/>
          <p:cNvSpPr>
            <a:spLocks noChangeAspect="1" noChangeArrowheads="1"/>
          </p:cNvSpPr>
          <p:nvPr/>
        </p:nvSpPr>
        <p:spPr bwMode="auto">
          <a:xfrm>
            <a:off x="1836616" y="5418138"/>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B</a:t>
            </a:r>
          </a:p>
        </p:txBody>
      </p:sp>
      <p:sp>
        <p:nvSpPr>
          <p:cNvPr id="66" name="Oval 6"/>
          <p:cNvSpPr>
            <a:spLocks noChangeAspect="1" noChangeArrowheads="1"/>
          </p:cNvSpPr>
          <p:nvPr/>
        </p:nvSpPr>
        <p:spPr bwMode="auto">
          <a:xfrm>
            <a:off x="1836615" y="5937288"/>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67" name="Oval 45"/>
          <p:cNvSpPr>
            <a:spLocks noChangeAspect="1" noChangeArrowheads="1"/>
          </p:cNvSpPr>
          <p:nvPr/>
        </p:nvSpPr>
        <p:spPr bwMode="auto">
          <a:xfrm>
            <a:off x="6355891" y="3358142"/>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73" name="Oval 39"/>
          <p:cNvSpPr>
            <a:spLocks noChangeAspect="1" noChangeArrowheads="1"/>
          </p:cNvSpPr>
          <p:nvPr/>
        </p:nvSpPr>
        <p:spPr bwMode="auto">
          <a:xfrm>
            <a:off x="5113642" y="5065817"/>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7" name="Straight Connector 6">
            <a:extLst>
              <a:ext uri="{FF2B5EF4-FFF2-40B4-BE49-F238E27FC236}">
                <a16:creationId xmlns:a16="http://schemas.microsoft.com/office/drawing/2014/main" id="{38E07686-0957-43C8-A818-EB08AB890193}"/>
              </a:ext>
            </a:extLst>
          </p:cNvPr>
          <p:cNvCxnSpPr>
            <a:cxnSpLocks/>
            <a:stCxn id="25615" idx="7"/>
            <a:endCxn id="25612" idx="3"/>
          </p:cNvCxnSpPr>
          <p:nvPr/>
        </p:nvCxnSpPr>
        <p:spPr>
          <a:xfrm flipV="1">
            <a:off x="3457846" y="2721247"/>
            <a:ext cx="472534" cy="47253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5" name="Oval 30">
            <a:extLst>
              <a:ext uri="{FF2B5EF4-FFF2-40B4-BE49-F238E27FC236}">
                <a16:creationId xmlns:a16="http://schemas.microsoft.com/office/drawing/2014/main" id="{C853695B-8798-4DC2-AF65-778BFF12CF95}"/>
              </a:ext>
            </a:extLst>
          </p:cNvPr>
          <p:cNvSpPr>
            <a:spLocks noChangeAspect="1" noChangeArrowheads="1"/>
          </p:cNvSpPr>
          <p:nvPr/>
        </p:nvSpPr>
        <p:spPr bwMode="auto">
          <a:xfrm>
            <a:off x="3885424" y="2392661"/>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D</a:t>
            </a:r>
          </a:p>
        </p:txBody>
      </p:sp>
      <p:sp>
        <p:nvSpPr>
          <p:cNvPr id="76" name="Oval 39">
            <a:extLst>
              <a:ext uri="{FF2B5EF4-FFF2-40B4-BE49-F238E27FC236}">
                <a16:creationId xmlns:a16="http://schemas.microsoft.com/office/drawing/2014/main" id="{74CAA419-C5AB-4786-BD6E-CE916BA52B91}"/>
              </a:ext>
            </a:extLst>
          </p:cNvPr>
          <p:cNvSpPr>
            <a:spLocks noChangeAspect="1" noChangeArrowheads="1"/>
          </p:cNvSpPr>
          <p:nvPr/>
        </p:nvSpPr>
        <p:spPr bwMode="auto">
          <a:xfrm>
            <a:off x="5105691" y="2408239"/>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77" name="AutoShape 40">
            <a:extLst>
              <a:ext uri="{FF2B5EF4-FFF2-40B4-BE49-F238E27FC236}">
                <a16:creationId xmlns:a16="http://schemas.microsoft.com/office/drawing/2014/main" id="{FE47CB00-6A38-4164-83FB-1143E3647D91}"/>
              </a:ext>
            </a:extLst>
          </p:cNvPr>
          <p:cNvCxnSpPr>
            <a:cxnSpLocks noChangeAspect="1" noChangeShapeType="1"/>
          </p:cNvCxnSpPr>
          <p:nvPr/>
        </p:nvCxnSpPr>
        <p:spPr bwMode="auto">
          <a:xfrm flipV="1">
            <a:off x="3496111" y="2694260"/>
            <a:ext cx="1651000" cy="582612"/>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80" name="AutoShape 36">
            <a:extLst>
              <a:ext uri="{FF2B5EF4-FFF2-40B4-BE49-F238E27FC236}">
                <a16:creationId xmlns:a16="http://schemas.microsoft.com/office/drawing/2014/main" id="{F3017F03-FBD2-4AFA-BE4D-D6A70A1E0BE9}"/>
              </a:ext>
            </a:extLst>
          </p:cNvPr>
          <p:cNvCxnSpPr>
            <a:cxnSpLocks noChangeAspect="1" noChangeShapeType="1"/>
          </p:cNvCxnSpPr>
          <p:nvPr/>
        </p:nvCxnSpPr>
        <p:spPr bwMode="auto">
          <a:xfrm flipV="1">
            <a:off x="3455330" y="2743702"/>
            <a:ext cx="471487"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81" name="AutoShape 38">
            <a:extLst>
              <a:ext uri="{FF2B5EF4-FFF2-40B4-BE49-F238E27FC236}">
                <a16:creationId xmlns:a16="http://schemas.microsoft.com/office/drawing/2014/main" id="{18DA35B2-9E9F-4AFE-8F56-D060D440D458}"/>
              </a:ext>
            </a:extLst>
          </p:cNvPr>
          <p:cNvCxnSpPr>
            <a:cxnSpLocks noChangeAspect="1" noChangeShapeType="1"/>
          </p:cNvCxnSpPr>
          <p:nvPr/>
        </p:nvCxnSpPr>
        <p:spPr bwMode="auto">
          <a:xfrm>
            <a:off x="3328194" y="2060575"/>
            <a:ext cx="0" cy="1058862"/>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82" name="AutoShape 37">
            <a:extLst>
              <a:ext uri="{FF2B5EF4-FFF2-40B4-BE49-F238E27FC236}">
                <a16:creationId xmlns:a16="http://schemas.microsoft.com/office/drawing/2014/main" id="{4196D188-77DE-4173-87D4-C2BEA6E968ED}"/>
              </a:ext>
            </a:extLst>
          </p:cNvPr>
          <p:cNvCxnSpPr>
            <a:cxnSpLocks noChangeAspect="1" noChangeShapeType="1"/>
          </p:cNvCxnSpPr>
          <p:nvPr/>
        </p:nvCxnSpPr>
        <p:spPr bwMode="auto">
          <a:xfrm>
            <a:off x="3466840" y="1992490"/>
            <a:ext cx="471487" cy="43338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83" name="AutoShape 40">
            <a:extLst>
              <a:ext uri="{FF2B5EF4-FFF2-40B4-BE49-F238E27FC236}">
                <a16:creationId xmlns:a16="http://schemas.microsoft.com/office/drawing/2014/main" id="{96A8F64D-93DD-4F58-8E90-6D6009F16ACB}"/>
              </a:ext>
            </a:extLst>
          </p:cNvPr>
          <p:cNvCxnSpPr>
            <a:cxnSpLocks noChangeAspect="1" noChangeShapeType="1"/>
          </p:cNvCxnSpPr>
          <p:nvPr/>
        </p:nvCxnSpPr>
        <p:spPr bwMode="auto">
          <a:xfrm flipV="1">
            <a:off x="3536873" y="5389667"/>
            <a:ext cx="1651000" cy="582612"/>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84" name="AutoShape 37">
            <a:extLst>
              <a:ext uri="{FF2B5EF4-FFF2-40B4-BE49-F238E27FC236}">
                <a16:creationId xmlns:a16="http://schemas.microsoft.com/office/drawing/2014/main" id="{CDF3812B-34A4-41D1-9FE6-AAFB692ECC40}"/>
              </a:ext>
            </a:extLst>
          </p:cNvPr>
          <p:cNvCxnSpPr>
            <a:cxnSpLocks noChangeAspect="1" noChangeShapeType="1"/>
          </p:cNvCxnSpPr>
          <p:nvPr/>
        </p:nvCxnSpPr>
        <p:spPr bwMode="auto">
          <a:xfrm>
            <a:off x="3468993" y="4656933"/>
            <a:ext cx="471487" cy="43338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2" name="Straight Arrow Connector 11">
            <a:extLst>
              <a:ext uri="{FF2B5EF4-FFF2-40B4-BE49-F238E27FC236}">
                <a16:creationId xmlns:a16="http://schemas.microsoft.com/office/drawing/2014/main" id="{19E4EAF6-5705-4E7E-AD2C-52BD4C1D9CF7}"/>
              </a:ext>
            </a:extLst>
          </p:cNvPr>
          <p:cNvCxnSpPr>
            <a:cxnSpLocks/>
            <a:stCxn id="73" idx="1"/>
            <a:endCxn id="25650" idx="6"/>
          </p:cNvCxnSpPr>
          <p:nvPr/>
        </p:nvCxnSpPr>
        <p:spPr>
          <a:xfrm flipH="1" flipV="1">
            <a:off x="3525177" y="4525170"/>
            <a:ext cx="1642169" cy="594351"/>
          </a:xfrm>
          <a:prstGeom prst="straightConnector1">
            <a:avLst/>
          </a:prstGeom>
          <a:ln w="38100">
            <a:solidFill>
              <a:schemeClr val="accent2"/>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FB2CC99C-0A0E-4449-8C5B-29B80C52D708}"/>
              </a:ext>
            </a:extLst>
          </p:cNvPr>
          <p:cNvCxnSpPr>
            <a:cxnSpLocks/>
          </p:cNvCxnSpPr>
          <p:nvPr/>
        </p:nvCxnSpPr>
        <p:spPr>
          <a:xfrm flipH="1" flipV="1">
            <a:off x="8148637" y="1872976"/>
            <a:ext cx="1642169" cy="594351"/>
          </a:xfrm>
          <a:prstGeom prst="straightConnector1">
            <a:avLst/>
          </a:prstGeom>
          <a:ln w="38100">
            <a:solidFill>
              <a:schemeClr val="accent2"/>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25E8DE11-DC4F-458A-B94C-6C000FEB7971}"/>
              </a:ext>
            </a:extLst>
          </p:cNvPr>
          <p:cNvCxnSpPr>
            <a:cxnSpLocks/>
          </p:cNvCxnSpPr>
          <p:nvPr/>
        </p:nvCxnSpPr>
        <p:spPr>
          <a:xfrm flipH="1" flipV="1">
            <a:off x="3505938" y="1874284"/>
            <a:ext cx="1642169" cy="594351"/>
          </a:xfrm>
          <a:prstGeom prst="straightConnector1">
            <a:avLst/>
          </a:prstGeom>
          <a:ln w="38100">
            <a:solidFill>
              <a:schemeClr val="accent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068B0A75-A02D-4F63-AC3E-4D99DC6A1454}"/>
              </a:ext>
            </a:extLst>
          </p:cNvPr>
          <p:cNvSpPr txBox="1"/>
          <p:nvPr/>
        </p:nvSpPr>
        <p:spPr>
          <a:xfrm>
            <a:off x="2203328" y="1328894"/>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7</a:t>
            </a:r>
          </a:p>
        </p:txBody>
      </p:sp>
      <p:sp>
        <p:nvSpPr>
          <p:cNvPr id="92" name="TextBox 91">
            <a:extLst>
              <a:ext uri="{FF2B5EF4-FFF2-40B4-BE49-F238E27FC236}">
                <a16:creationId xmlns:a16="http://schemas.microsoft.com/office/drawing/2014/main" id="{A9D0D79B-0C03-4027-8B7D-805DB7062773}"/>
              </a:ext>
            </a:extLst>
          </p:cNvPr>
          <p:cNvSpPr txBox="1"/>
          <p:nvPr/>
        </p:nvSpPr>
        <p:spPr>
          <a:xfrm>
            <a:off x="2266742" y="4025497"/>
            <a:ext cx="356188" cy="461665"/>
          </a:xfrm>
          <a:prstGeom prst="rect">
            <a:avLst/>
          </a:prstGeom>
          <a:noFill/>
          <a:ln>
            <a:solidFill>
              <a:schemeClr val="bg2"/>
            </a:solidFill>
          </a:ln>
        </p:spPr>
        <p:txBody>
          <a:bodyPr wrap="square" rtlCol="0" anchor="ctr" anchorCtr="1">
            <a:spAutoFit/>
          </a:bodyPr>
          <a:lstStyle/>
          <a:p>
            <a:r>
              <a:rPr lang="en-CA" sz="2400" dirty="0">
                <a:solidFill>
                  <a:srgbClr val="FF0000"/>
                </a:solidFill>
              </a:rPr>
              <a:t>8</a:t>
            </a:r>
          </a:p>
        </p:txBody>
      </p:sp>
      <p:sp>
        <p:nvSpPr>
          <p:cNvPr id="93" name="TextBox 92">
            <a:extLst>
              <a:ext uri="{FF2B5EF4-FFF2-40B4-BE49-F238E27FC236}">
                <a16:creationId xmlns:a16="http://schemas.microsoft.com/office/drawing/2014/main" id="{5F3F7B29-1D7E-467B-8795-83C9FB89713E}"/>
              </a:ext>
            </a:extLst>
          </p:cNvPr>
          <p:cNvSpPr txBox="1"/>
          <p:nvPr/>
        </p:nvSpPr>
        <p:spPr>
          <a:xfrm>
            <a:off x="7005700" y="1302751"/>
            <a:ext cx="356188" cy="461665"/>
          </a:xfrm>
          <a:prstGeom prst="rect">
            <a:avLst/>
          </a:prstGeom>
          <a:noFill/>
          <a:ln>
            <a:solidFill>
              <a:schemeClr val="bg2"/>
            </a:solidFill>
          </a:ln>
        </p:spPr>
        <p:txBody>
          <a:bodyPr wrap="square" rtlCol="0" anchor="ctr" anchorCtr="1">
            <a:spAutoFit/>
          </a:bodyPr>
          <a:lstStyle/>
          <a:p>
            <a:r>
              <a:rPr lang="en-CA" sz="2400" dirty="0">
                <a:solidFill>
                  <a:srgbClr val="FF0000"/>
                </a:solidFill>
              </a:rPr>
              <a:t>9</a:t>
            </a:r>
          </a:p>
        </p:txBody>
      </p:sp>
      <p:sp>
        <p:nvSpPr>
          <p:cNvPr id="94" name="TextBox 93">
            <a:extLst>
              <a:ext uri="{FF2B5EF4-FFF2-40B4-BE49-F238E27FC236}">
                <a16:creationId xmlns:a16="http://schemas.microsoft.com/office/drawing/2014/main" id="{54B4BE19-B9EB-4A07-88B6-4B0C9DC4F4C8}"/>
              </a:ext>
            </a:extLst>
          </p:cNvPr>
          <p:cNvSpPr txBox="1"/>
          <p:nvPr/>
        </p:nvSpPr>
        <p:spPr>
          <a:xfrm>
            <a:off x="6894255" y="4157447"/>
            <a:ext cx="579078" cy="461665"/>
          </a:xfrm>
          <a:prstGeom prst="rect">
            <a:avLst/>
          </a:prstGeom>
          <a:noFill/>
          <a:ln>
            <a:solidFill>
              <a:schemeClr val="bg2"/>
            </a:solidFill>
          </a:ln>
        </p:spPr>
        <p:txBody>
          <a:bodyPr wrap="square" rtlCol="0" anchor="ctr" anchorCtr="1">
            <a:spAutoFit/>
          </a:bodyPr>
          <a:lstStyle/>
          <a:p>
            <a:r>
              <a:rPr lang="en-CA" sz="2400" dirty="0">
                <a:solidFill>
                  <a:srgbClr val="FF0000"/>
                </a:solidFill>
              </a:rPr>
              <a:t>10</a:t>
            </a:r>
          </a:p>
        </p:txBody>
      </p:sp>
      <p:sp>
        <p:nvSpPr>
          <p:cNvPr id="70" name="Oval 39">
            <a:extLst>
              <a:ext uri="{FF2B5EF4-FFF2-40B4-BE49-F238E27FC236}">
                <a16:creationId xmlns:a16="http://schemas.microsoft.com/office/drawing/2014/main" id="{D4A68A49-3D94-4AF6-BF4E-17EA45D28A6F}"/>
              </a:ext>
            </a:extLst>
          </p:cNvPr>
          <p:cNvSpPr>
            <a:spLocks noChangeAspect="1" noChangeArrowheads="1"/>
          </p:cNvSpPr>
          <p:nvPr/>
        </p:nvSpPr>
        <p:spPr bwMode="auto">
          <a:xfrm>
            <a:off x="9756044" y="2392661"/>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E</a:t>
            </a:r>
          </a:p>
        </p:txBody>
      </p:sp>
      <p:cxnSp>
        <p:nvCxnSpPr>
          <p:cNvPr id="71" name="Straight Arrow Connector 70">
            <a:extLst>
              <a:ext uri="{FF2B5EF4-FFF2-40B4-BE49-F238E27FC236}">
                <a16:creationId xmlns:a16="http://schemas.microsoft.com/office/drawing/2014/main" id="{941CC57E-A6AB-4A59-9E4D-1C92BA239A12}"/>
              </a:ext>
            </a:extLst>
          </p:cNvPr>
          <p:cNvCxnSpPr>
            <a:cxnSpLocks/>
          </p:cNvCxnSpPr>
          <p:nvPr/>
        </p:nvCxnSpPr>
        <p:spPr>
          <a:xfrm flipH="1" flipV="1">
            <a:off x="8134371" y="4576451"/>
            <a:ext cx="1642169" cy="594351"/>
          </a:xfrm>
          <a:prstGeom prst="straightConnector1">
            <a:avLst/>
          </a:prstGeom>
          <a:ln w="38100">
            <a:solidFill>
              <a:schemeClr val="accent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2" name="Oval 46">
            <a:extLst>
              <a:ext uri="{FF2B5EF4-FFF2-40B4-BE49-F238E27FC236}">
                <a16:creationId xmlns:a16="http://schemas.microsoft.com/office/drawing/2014/main" id="{7EC5EE09-BF6D-0C49-B852-76305D572C30}"/>
              </a:ext>
            </a:extLst>
          </p:cNvPr>
          <p:cNvSpPr>
            <a:spLocks noChangeAspect="1" noChangeArrowheads="1"/>
          </p:cNvSpPr>
          <p:nvPr/>
        </p:nvSpPr>
        <p:spPr bwMode="auto">
          <a:xfrm>
            <a:off x="3142431" y="3139281"/>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C</a:t>
            </a:r>
          </a:p>
        </p:txBody>
      </p:sp>
      <p:sp>
        <p:nvSpPr>
          <p:cNvPr id="74" name="Oval 45">
            <a:extLst>
              <a:ext uri="{FF2B5EF4-FFF2-40B4-BE49-F238E27FC236}">
                <a16:creationId xmlns:a16="http://schemas.microsoft.com/office/drawing/2014/main" id="{CE68BB09-AC8A-E341-9B46-DEF2D884F0E7}"/>
              </a:ext>
            </a:extLst>
          </p:cNvPr>
          <p:cNvSpPr>
            <a:spLocks noChangeAspect="1" noChangeArrowheads="1"/>
          </p:cNvSpPr>
          <p:nvPr/>
        </p:nvSpPr>
        <p:spPr bwMode="auto">
          <a:xfrm>
            <a:off x="3142431" y="1674627"/>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78" name="Oval 44">
            <a:extLst>
              <a:ext uri="{FF2B5EF4-FFF2-40B4-BE49-F238E27FC236}">
                <a16:creationId xmlns:a16="http://schemas.microsoft.com/office/drawing/2014/main" id="{BB16CC74-ECB8-7245-8D5F-4CDB43E13470}"/>
              </a:ext>
            </a:extLst>
          </p:cNvPr>
          <p:cNvSpPr>
            <a:spLocks noChangeAspect="1" noChangeArrowheads="1"/>
          </p:cNvSpPr>
          <p:nvPr/>
        </p:nvSpPr>
        <p:spPr bwMode="auto">
          <a:xfrm>
            <a:off x="2410623" y="2406410"/>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cxnSp>
        <p:nvCxnSpPr>
          <p:cNvPr id="79" name="AutoShape 47">
            <a:extLst>
              <a:ext uri="{FF2B5EF4-FFF2-40B4-BE49-F238E27FC236}">
                <a16:creationId xmlns:a16="http://schemas.microsoft.com/office/drawing/2014/main" id="{A4EA16D1-5094-DE4A-B50A-347D14C165B1}"/>
              </a:ext>
            </a:extLst>
          </p:cNvPr>
          <p:cNvCxnSpPr>
            <a:cxnSpLocks noChangeAspect="1" noChangeShapeType="1"/>
          </p:cNvCxnSpPr>
          <p:nvPr/>
        </p:nvCxnSpPr>
        <p:spPr bwMode="auto">
          <a:xfrm flipH="1">
            <a:off x="2722761" y="2019113"/>
            <a:ext cx="471487" cy="433388"/>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85" name="AutoShape 48">
            <a:extLst>
              <a:ext uri="{FF2B5EF4-FFF2-40B4-BE49-F238E27FC236}">
                <a16:creationId xmlns:a16="http://schemas.microsoft.com/office/drawing/2014/main" id="{58493729-28A0-7545-B6CC-BD33C7866DCF}"/>
              </a:ext>
            </a:extLst>
          </p:cNvPr>
          <p:cNvCxnSpPr>
            <a:cxnSpLocks noChangeAspect="1" noChangeShapeType="1"/>
          </p:cNvCxnSpPr>
          <p:nvPr/>
        </p:nvCxnSpPr>
        <p:spPr bwMode="auto">
          <a:xfrm flipH="1" flipV="1">
            <a:off x="2722760" y="2737142"/>
            <a:ext cx="471487" cy="4333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86" name="AutoShape 36">
            <a:extLst>
              <a:ext uri="{FF2B5EF4-FFF2-40B4-BE49-F238E27FC236}">
                <a16:creationId xmlns:a16="http://schemas.microsoft.com/office/drawing/2014/main" id="{9CCE3085-D1F1-7F4D-909E-C80171F59287}"/>
              </a:ext>
            </a:extLst>
          </p:cNvPr>
          <p:cNvCxnSpPr>
            <a:cxnSpLocks noChangeAspect="1" noChangeShapeType="1"/>
          </p:cNvCxnSpPr>
          <p:nvPr/>
        </p:nvCxnSpPr>
        <p:spPr bwMode="auto">
          <a:xfrm flipV="1">
            <a:off x="3452456" y="2740328"/>
            <a:ext cx="471487"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87" name="AutoShape 40">
            <a:extLst>
              <a:ext uri="{FF2B5EF4-FFF2-40B4-BE49-F238E27FC236}">
                <a16:creationId xmlns:a16="http://schemas.microsoft.com/office/drawing/2014/main" id="{32A643CD-8834-3147-911E-D1217CECC347}"/>
              </a:ext>
            </a:extLst>
          </p:cNvPr>
          <p:cNvCxnSpPr>
            <a:cxnSpLocks noChangeAspect="1" noChangeShapeType="1"/>
          </p:cNvCxnSpPr>
          <p:nvPr/>
        </p:nvCxnSpPr>
        <p:spPr bwMode="auto">
          <a:xfrm flipV="1">
            <a:off x="3493785" y="2690380"/>
            <a:ext cx="1651000" cy="582612"/>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sp>
        <p:nvSpPr>
          <p:cNvPr id="90" name="Oval 6">
            <a:extLst>
              <a:ext uri="{FF2B5EF4-FFF2-40B4-BE49-F238E27FC236}">
                <a16:creationId xmlns:a16="http://schemas.microsoft.com/office/drawing/2014/main" id="{E92D64E8-C195-B04F-B31E-8E4108A66FA2}"/>
              </a:ext>
            </a:extLst>
          </p:cNvPr>
          <p:cNvSpPr>
            <a:spLocks noChangeAspect="1" noChangeArrowheads="1"/>
          </p:cNvSpPr>
          <p:nvPr/>
        </p:nvSpPr>
        <p:spPr bwMode="auto">
          <a:xfrm>
            <a:off x="3155460" y="4339642"/>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95" name="Oval 4">
            <a:extLst>
              <a:ext uri="{FF2B5EF4-FFF2-40B4-BE49-F238E27FC236}">
                <a16:creationId xmlns:a16="http://schemas.microsoft.com/office/drawing/2014/main" id="{90E64C35-642B-FD43-BE1A-22E0952329FE}"/>
              </a:ext>
            </a:extLst>
          </p:cNvPr>
          <p:cNvSpPr>
            <a:spLocks noChangeAspect="1" noChangeArrowheads="1"/>
          </p:cNvSpPr>
          <p:nvPr/>
        </p:nvSpPr>
        <p:spPr bwMode="auto">
          <a:xfrm>
            <a:off x="3890950" y="5071238"/>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96" name="Oval 7">
            <a:extLst>
              <a:ext uri="{FF2B5EF4-FFF2-40B4-BE49-F238E27FC236}">
                <a16:creationId xmlns:a16="http://schemas.microsoft.com/office/drawing/2014/main" id="{36428941-B468-3143-A28E-2ECAC16DEF6A}"/>
              </a:ext>
            </a:extLst>
          </p:cNvPr>
          <p:cNvSpPr>
            <a:spLocks noChangeAspect="1" noChangeArrowheads="1"/>
          </p:cNvSpPr>
          <p:nvPr/>
        </p:nvSpPr>
        <p:spPr bwMode="auto">
          <a:xfrm>
            <a:off x="3156227" y="5802314"/>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97" name="Oval 5">
            <a:extLst>
              <a:ext uri="{FF2B5EF4-FFF2-40B4-BE49-F238E27FC236}">
                <a16:creationId xmlns:a16="http://schemas.microsoft.com/office/drawing/2014/main" id="{0CA7F012-1644-D14E-BED4-C17B6235D447}"/>
              </a:ext>
            </a:extLst>
          </p:cNvPr>
          <p:cNvSpPr>
            <a:spLocks noChangeAspect="1" noChangeArrowheads="1"/>
          </p:cNvSpPr>
          <p:nvPr/>
        </p:nvSpPr>
        <p:spPr bwMode="auto">
          <a:xfrm>
            <a:off x="2422610" y="5072858"/>
            <a:ext cx="366713"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cxnSp>
        <p:nvCxnSpPr>
          <p:cNvPr id="98" name="AutoShape 8">
            <a:extLst>
              <a:ext uri="{FF2B5EF4-FFF2-40B4-BE49-F238E27FC236}">
                <a16:creationId xmlns:a16="http://schemas.microsoft.com/office/drawing/2014/main" id="{79A14F2F-D8C1-7545-B7C4-C1AAB2A544A5}"/>
              </a:ext>
            </a:extLst>
          </p:cNvPr>
          <p:cNvCxnSpPr>
            <a:cxnSpLocks noChangeAspect="1" noChangeShapeType="1"/>
          </p:cNvCxnSpPr>
          <p:nvPr/>
        </p:nvCxnSpPr>
        <p:spPr bwMode="auto">
          <a:xfrm flipH="1">
            <a:off x="2737729" y="4671197"/>
            <a:ext cx="471488"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99" name="AutoShape 9">
            <a:extLst>
              <a:ext uri="{FF2B5EF4-FFF2-40B4-BE49-F238E27FC236}">
                <a16:creationId xmlns:a16="http://schemas.microsoft.com/office/drawing/2014/main" id="{8BD3D005-D34B-C54A-AFA4-2CA6DA710545}"/>
              </a:ext>
            </a:extLst>
          </p:cNvPr>
          <p:cNvCxnSpPr>
            <a:cxnSpLocks noChangeAspect="1" noChangeShapeType="1"/>
          </p:cNvCxnSpPr>
          <p:nvPr/>
        </p:nvCxnSpPr>
        <p:spPr bwMode="auto">
          <a:xfrm flipH="1" flipV="1">
            <a:off x="2721109" y="5390481"/>
            <a:ext cx="471488" cy="433387"/>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00" name="AutoShape 10">
            <a:extLst>
              <a:ext uri="{FF2B5EF4-FFF2-40B4-BE49-F238E27FC236}">
                <a16:creationId xmlns:a16="http://schemas.microsoft.com/office/drawing/2014/main" id="{D1A80978-ECE2-814A-8CA4-76129B9E56D6}"/>
              </a:ext>
            </a:extLst>
          </p:cNvPr>
          <p:cNvCxnSpPr>
            <a:cxnSpLocks noChangeAspect="1" noChangeShapeType="1"/>
          </p:cNvCxnSpPr>
          <p:nvPr/>
        </p:nvCxnSpPr>
        <p:spPr bwMode="auto">
          <a:xfrm flipV="1">
            <a:off x="3469580" y="5403181"/>
            <a:ext cx="471488"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01" name="AutoShape 40">
            <a:extLst>
              <a:ext uri="{FF2B5EF4-FFF2-40B4-BE49-F238E27FC236}">
                <a16:creationId xmlns:a16="http://schemas.microsoft.com/office/drawing/2014/main" id="{A7F481C0-08D6-0048-B2E2-4F85532EB063}"/>
              </a:ext>
            </a:extLst>
          </p:cNvPr>
          <p:cNvCxnSpPr>
            <a:cxnSpLocks noChangeAspect="1" noChangeShapeType="1"/>
          </p:cNvCxnSpPr>
          <p:nvPr/>
        </p:nvCxnSpPr>
        <p:spPr bwMode="auto">
          <a:xfrm flipV="1">
            <a:off x="3534668" y="5389667"/>
            <a:ext cx="1651000" cy="582612"/>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02" name="AutoShape 12">
            <a:extLst>
              <a:ext uri="{FF2B5EF4-FFF2-40B4-BE49-F238E27FC236}">
                <a16:creationId xmlns:a16="http://schemas.microsoft.com/office/drawing/2014/main" id="{FC3A6E5A-1556-D040-8562-B84D879FB967}"/>
              </a:ext>
            </a:extLst>
          </p:cNvPr>
          <p:cNvCxnSpPr>
            <a:cxnSpLocks noChangeAspect="1" noChangeShapeType="1"/>
          </p:cNvCxnSpPr>
          <p:nvPr/>
        </p:nvCxnSpPr>
        <p:spPr bwMode="auto">
          <a:xfrm>
            <a:off x="3343454" y="4743452"/>
            <a:ext cx="0" cy="1058862"/>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103" name="Oval 19">
            <a:extLst>
              <a:ext uri="{FF2B5EF4-FFF2-40B4-BE49-F238E27FC236}">
                <a16:creationId xmlns:a16="http://schemas.microsoft.com/office/drawing/2014/main" id="{55417C20-C7B0-8C44-8E05-31325015CF5F}"/>
              </a:ext>
            </a:extLst>
          </p:cNvPr>
          <p:cNvSpPr>
            <a:spLocks noChangeAspect="1" noChangeArrowheads="1"/>
          </p:cNvSpPr>
          <p:nvPr/>
        </p:nvSpPr>
        <p:spPr bwMode="auto">
          <a:xfrm>
            <a:off x="7780988" y="1674627"/>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104" name="Oval 18">
            <a:extLst>
              <a:ext uri="{FF2B5EF4-FFF2-40B4-BE49-F238E27FC236}">
                <a16:creationId xmlns:a16="http://schemas.microsoft.com/office/drawing/2014/main" id="{4DEB74A1-C30E-0A44-9E3D-F565D2B619C4}"/>
              </a:ext>
            </a:extLst>
          </p:cNvPr>
          <p:cNvSpPr>
            <a:spLocks noChangeAspect="1" noChangeArrowheads="1"/>
          </p:cNvSpPr>
          <p:nvPr/>
        </p:nvSpPr>
        <p:spPr bwMode="auto">
          <a:xfrm>
            <a:off x="7061933" y="2406409"/>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05" name="Oval 20">
            <a:extLst>
              <a:ext uri="{FF2B5EF4-FFF2-40B4-BE49-F238E27FC236}">
                <a16:creationId xmlns:a16="http://schemas.microsoft.com/office/drawing/2014/main" id="{E1808F89-B132-5A42-94AD-E939C123F257}"/>
              </a:ext>
            </a:extLst>
          </p:cNvPr>
          <p:cNvSpPr>
            <a:spLocks noChangeAspect="1" noChangeArrowheads="1"/>
          </p:cNvSpPr>
          <p:nvPr/>
        </p:nvSpPr>
        <p:spPr bwMode="auto">
          <a:xfrm>
            <a:off x="7796640" y="3137169"/>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06" name="Oval 17">
            <a:extLst>
              <a:ext uri="{FF2B5EF4-FFF2-40B4-BE49-F238E27FC236}">
                <a16:creationId xmlns:a16="http://schemas.microsoft.com/office/drawing/2014/main" id="{290C1E31-3D87-5D47-8D8D-8E67C0933652}"/>
              </a:ext>
            </a:extLst>
          </p:cNvPr>
          <p:cNvSpPr>
            <a:spLocks noChangeAspect="1" noChangeArrowheads="1"/>
          </p:cNvSpPr>
          <p:nvPr/>
        </p:nvSpPr>
        <p:spPr bwMode="auto">
          <a:xfrm>
            <a:off x="8527525" y="2406408"/>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cxnSp>
        <p:nvCxnSpPr>
          <p:cNvPr id="107" name="AutoShape 21">
            <a:extLst>
              <a:ext uri="{FF2B5EF4-FFF2-40B4-BE49-F238E27FC236}">
                <a16:creationId xmlns:a16="http://schemas.microsoft.com/office/drawing/2014/main" id="{1A158768-FA76-E549-A04A-AC185FB3B747}"/>
              </a:ext>
            </a:extLst>
          </p:cNvPr>
          <p:cNvCxnSpPr>
            <a:cxnSpLocks noChangeAspect="1" noChangeShapeType="1"/>
          </p:cNvCxnSpPr>
          <p:nvPr/>
        </p:nvCxnSpPr>
        <p:spPr bwMode="auto">
          <a:xfrm flipH="1">
            <a:off x="7361889" y="2019113"/>
            <a:ext cx="471487" cy="433388"/>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08" name="AutoShape 25">
            <a:extLst>
              <a:ext uri="{FF2B5EF4-FFF2-40B4-BE49-F238E27FC236}">
                <a16:creationId xmlns:a16="http://schemas.microsoft.com/office/drawing/2014/main" id="{7DCFAC1E-DCBD-B246-9B7D-AF9F70DC6B87}"/>
              </a:ext>
            </a:extLst>
          </p:cNvPr>
          <p:cNvCxnSpPr>
            <a:cxnSpLocks noChangeAspect="1" noChangeShapeType="1"/>
          </p:cNvCxnSpPr>
          <p:nvPr/>
        </p:nvCxnSpPr>
        <p:spPr bwMode="auto">
          <a:xfrm>
            <a:off x="7964344" y="2078306"/>
            <a:ext cx="0" cy="1058863"/>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09" name="AutoShape 24">
            <a:extLst>
              <a:ext uri="{FF2B5EF4-FFF2-40B4-BE49-F238E27FC236}">
                <a16:creationId xmlns:a16="http://schemas.microsoft.com/office/drawing/2014/main" id="{4AB5048B-B3D4-394B-9D33-50EBA4E8759D}"/>
              </a:ext>
            </a:extLst>
          </p:cNvPr>
          <p:cNvCxnSpPr>
            <a:cxnSpLocks noChangeAspect="1" noChangeShapeType="1"/>
          </p:cNvCxnSpPr>
          <p:nvPr/>
        </p:nvCxnSpPr>
        <p:spPr bwMode="auto">
          <a:xfrm>
            <a:off x="8109221" y="2033939"/>
            <a:ext cx="471487" cy="4333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10" name="AutoShape 23">
            <a:extLst>
              <a:ext uri="{FF2B5EF4-FFF2-40B4-BE49-F238E27FC236}">
                <a16:creationId xmlns:a16="http://schemas.microsoft.com/office/drawing/2014/main" id="{DD605D60-C62B-FB43-B388-1F93E3D64D18}"/>
              </a:ext>
            </a:extLst>
          </p:cNvPr>
          <p:cNvCxnSpPr>
            <a:cxnSpLocks noChangeAspect="1" noChangeShapeType="1"/>
          </p:cNvCxnSpPr>
          <p:nvPr/>
        </p:nvCxnSpPr>
        <p:spPr bwMode="auto">
          <a:xfrm flipV="1">
            <a:off x="8092139" y="2751775"/>
            <a:ext cx="471487" cy="433388"/>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11" name="AutoShape 22">
            <a:extLst>
              <a:ext uri="{FF2B5EF4-FFF2-40B4-BE49-F238E27FC236}">
                <a16:creationId xmlns:a16="http://schemas.microsoft.com/office/drawing/2014/main" id="{26D749DC-5AA0-5B40-BAE6-447920FCBEEE}"/>
              </a:ext>
            </a:extLst>
          </p:cNvPr>
          <p:cNvCxnSpPr>
            <a:cxnSpLocks noChangeAspect="1" noChangeShapeType="1"/>
          </p:cNvCxnSpPr>
          <p:nvPr/>
        </p:nvCxnSpPr>
        <p:spPr bwMode="auto">
          <a:xfrm flipH="1" flipV="1">
            <a:off x="7361900" y="2737142"/>
            <a:ext cx="471487" cy="4333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12" name="AutoShape 27">
            <a:extLst>
              <a:ext uri="{FF2B5EF4-FFF2-40B4-BE49-F238E27FC236}">
                <a16:creationId xmlns:a16="http://schemas.microsoft.com/office/drawing/2014/main" id="{BA85DC7A-CCD7-DA40-A5A2-7BF6E13A7855}"/>
              </a:ext>
            </a:extLst>
          </p:cNvPr>
          <p:cNvCxnSpPr>
            <a:cxnSpLocks noChangeAspect="1" noChangeShapeType="1"/>
          </p:cNvCxnSpPr>
          <p:nvPr/>
        </p:nvCxnSpPr>
        <p:spPr bwMode="auto">
          <a:xfrm flipV="1">
            <a:off x="8179486" y="2728387"/>
            <a:ext cx="1651000" cy="592138"/>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sp>
        <p:nvSpPr>
          <p:cNvPr id="113" name="Oval 32">
            <a:extLst>
              <a:ext uri="{FF2B5EF4-FFF2-40B4-BE49-F238E27FC236}">
                <a16:creationId xmlns:a16="http://schemas.microsoft.com/office/drawing/2014/main" id="{986A85F7-D35E-5540-9F50-608E9E550F2F}"/>
              </a:ext>
            </a:extLst>
          </p:cNvPr>
          <p:cNvSpPr>
            <a:spLocks noChangeAspect="1" noChangeArrowheads="1"/>
          </p:cNvSpPr>
          <p:nvPr/>
        </p:nvSpPr>
        <p:spPr bwMode="auto">
          <a:xfrm>
            <a:off x="7795870" y="4339642"/>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14" name="Oval 31">
            <a:extLst>
              <a:ext uri="{FF2B5EF4-FFF2-40B4-BE49-F238E27FC236}">
                <a16:creationId xmlns:a16="http://schemas.microsoft.com/office/drawing/2014/main" id="{39DD95A2-78B5-004B-AC24-7B19B9057FE2}"/>
              </a:ext>
            </a:extLst>
          </p:cNvPr>
          <p:cNvSpPr>
            <a:spLocks noChangeAspect="1" noChangeArrowheads="1"/>
          </p:cNvSpPr>
          <p:nvPr/>
        </p:nvSpPr>
        <p:spPr bwMode="auto">
          <a:xfrm>
            <a:off x="7050088" y="5072858"/>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15" name="Oval 30">
            <a:extLst>
              <a:ext uri="{FF2B5EF4-FFF2-40B4-BE49-F238E27FC236}">
                <a16:creationId xmlns:a16="http://schemas.microsoft.com/office/drawing/2014/main" id="{C36C92E3-D2F2-9442-B193-77C330C9449D}"/>
              </a:ext>
            </a:extLst>
          </p:cNvPr>
          <p:cNvSpPr>
            <a:spLocks noChangeAspect="1" noChangeArrowheads="1"/>
          </p:cNvSpPr>
          <p:nvPr/>
        </p:nvSpPr>
        <p:spPr bwMode="auto">
          <a:xfrm>
            <a:off x="8527122" y="5072858"/>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16" name="Oval 33">
            <a:extLst>
              <a:ext uri="{FF2B5EF4-FFF2-40B4-BE49-F238E27FC236}">
                <a16:creationId xmlns:a16="http://schemas.microsoft.com/office/drawing/2014/main" id="{D22FB488-BDFB-054B-9ADB-0EE525A72D61}"/>
              </a:ext>
            </a:extLst>
          </p:cNvPr>
          <p:cNvSpPr>
            <a:spLocks noChangeAspect="1" noChangeArrowheads="1"/>
          </p:cNvSpPr>
          <p:nvPr/>
        </p:nvSpPr>
        <p:spPr bwMode="auto">
          <a:xfrm>
            <a:off x="7795603" y="5818189"/>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17" name="Oval 39">
            <a:extLst>
              <a:ext uri="{FF2B5EF4-FFF2-40B4-BE49-F238E27FC236}">
                <a16:creationId xmlns:a16="http://schemas.microsoft.com/office/drawing/2014/main" id="{F229F55A-1723-6347-84E5-76B396FBDE01}"/>
              </a:ext>
            </a:extLst>
          </p:cNvPr>
          <p:cNvSpPr>
            <a:spLocks noChangeAspect="1" noChangeArrowheads="1"/>
          </p:cNvSpPr>
          <p:nvPr/>
        </p:nvSpPr>
        <p:spPr bwMode="auto">
          <a:xfrm>
            <a:off x="9764720" y="5072809"/>
            <a:ext cx="366712" cy="366712"/>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18" name="AutoShape 34">
            <a:extLst>
              <a:ext uri="{FF2B5EF4-FFF2-40B4-BE49-F238E27FC236}">
                <a16:creationId xmlns:a16="http://schemas.microsoft.com/office/drawing/2014/main" id="{F85CE225-DE15-FB48-BB6A-48E062E43771}"/>
              </a:ext>
            </a:extLst>
          </p:cNvPr>
          <p:cNvCxnSpPr>
            <a:cxnSpLocks noChangeAspect="1" noChangeShapeType="1"/>
          </p:cNvCxnSpPr>
          <p:nvPr/>
        </p:nvCxnSpPr>
        <p:spPr bwMode="auto">
          <a:xfrm flipH="1">
            <a:off x="7376485" y="4671197"/>
            <a:ext cx="471487"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19" name="AutoShape 38">
            <a:extLst>
              <a:ext uri="{FF2B5EF4-FFF2-40B4-BE49-F238E27FC236}">
                <a16:creationId xmlns:a16="http://schemas.microsoft.com/office/drawing/2014/main" id="{0569BAF3-4D67-1645-8874-77DBE35AD2BE}"/>
              </a:ext>
            </a:extLst>
          </p:cNvPr>
          <p:cNvCxnSpPr>
            <a:cxnSpLocks noChangeAspect="1" noChangeShapeType="1"/>
          </p:cNvCxnSpPr>
          <p:nvPr/>
        </p:nvCxnSpPr>
        <p:spPr bwMode="auto">
          <a:xfrm>
            <a:off x="7964344" y="4725988"/>
            <a:ext cx="0" cy="1058862"/>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20" name="AutoShape 37">
            <a:extLst>
              <a:ext uri="{FF2B5EF4-FFF2-40B4-BE49-F238E27FC236}">
                <a16:creationId xmlns:a16="http://schemas.microsoft.com/office/drawing/2014/main" id="{8CC120CB-21F5-A44A-962B-6EAEE1E2F67E}"/>
              </a:ext>
            </a:extLst>
          </p:cNvPr>
          <p:cNvCxnSpPr>
            <a:cxnSpLocks noChangeAspect="1" noChangeShapeType="1"/>
          </p:cNvCxnSpPr>
          <p:nvPr/>
        </p:nvCxnSpPr>
        <p:spPr bwMode="auto">
          <a:xfrm>
            <a:off x="8095456" y="4685717"/>
            <a:ext cx="471487" cy="433387"/>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21" name="AutoShape 36">
            <a:extLst>
              <a:ext uri="{FF2B5EF4-FFF2-40B4-BE49-F238E27FC236}">
                <a16:creationId xmlns:a16="http://schemas.microsoft.com/office/drawing/2014/main" id="{722AB261-6F88-2448-A37F-5EA38009BB1E}"/>
              </a:ext>
            </a:extLst>
          </p:cNvPr>
          <p:cNvCxnSpPr>
            <a:cxnSpLocks noChangeAspect="1" noChangeShapeType="1"/>
          </p:cNvCxnSpPr>
          <p:nvPr/>
        </p:nvCxnSpPr>
        <p:spPr bwMode="auto">
          <a:xfrm flipV="1">
            <a:off x="8092139" y="5418138"/>
            <a:ext cx="471487" cy="433387"/>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22" name="AutoShape 35">
            <a:extLst>
              <a:ext uri="{FF2B5EF4-FFF2-40B4-BE49-F238E27FC236}">
                <a16:creationId xmlns:a16="http://schemas.microsoft.com/office/drawing/2014/main" id="{1247C68B-C808-4948-ACCD-86A968B919AF}"/>
              </a:ext>
            </a:extLst>
          </p:cNvPr>
          <p:cNvCxnSpPr>
            <a:cxnSpLocks noChangeAspect="1" noChangeShapeType="1"/>
          </p:cNvCxnSpPr>
          <p:nvPr/>
        </p:nvCxnSpPr>
        <p:spPr bwMode="auto">
          <a:xfrm flipH="1" flipV="1">
            <a:off x="7376485" y="5418138"/>
            <a:ext cx="471487" cy="433387"/>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23" name="AutoShape 40">
            <a:extLst>
              <a:ext uri="{FF2B5EF4-FFF2-40B4-BE49-F238E27FC236}">
                <a16:creationId xmlns:a16="http://schemas.microsoft.com/office/drawing/2014/main" id="{AB7016A4-0315-0842-80BA-3E32B0068071}"/>
              </a:ext>
            </a:extLst>
          </p:cNvPr>
          <p:cNvCxnSpPr>
            <a:cxnSpLocks noChangeAspect="1" noChangeShapeType="1"/>
          </p:cNvCxnSpPr>
          <p:nvPr/>
        </p:nvCxnSpPr>
        <p:spPr bwMode="auto">
          <a:xfrm flipV="1">
            <a:off x="8153224" y="5403058"/>
            <a:ext cx="1651000" cy="582612"/>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pic>
        <p:nvPicPr>
          <p:cNvPr id="6" name="Audio 5">
            <a:hlinkClick r:id="" action="ppaction://media"/>
            <a:extLst>
              <a:ext uri="{FF2B5EF4-FFF2-40B4-BE49-F238E27FC236}">
                <a16:creationId xmlns:a16="http://schemas.microsoft.com/office/drawing/2014/main" id="{C4E9BFE5-8A15-7E4D-BDD0-DC81A6BA1C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96251571"/>
      </p:ext>
    </p:extLst>
  </p:cSld>
  <p:clrMapOvr>
    <a:masterClrMapping/>
  </p:clrMapOvr>
  <mc:AlternateContent xmlns:mc="http://schemas.openxmlformats.org/markup-compatibility/2006">
    <mc:Choice xmlns:p14="http://schemas.microsoft.com/office/powerpoint/2010/main" Requires="p14">
      <p:transition spd="med" p14:dur="700" advTm="117690">
        <p:fade/>
      </p:transition>
    </mc:Choice>
    <mc:Fallback>
      <p:transition spd="med" advTm="1176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2"/>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499"/>
                                          </p:stCondLst>
                                        </p:cTn>
                                        <p:tgtEl>
                                          <p:spTgt spid="3"/>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6"/>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5860" y="116632"/>
            <a:ext cx="9144001" cy="843880"/>
          </a:xfrm>
        </p:spPr>
        <p:txBody>
          <a:bodyPr/>
          <a:lstStyle/>
          <a:p>
            <a:pPr>
              <a:defRPr/>
            </a:pPr>
            <a:r>
              <a:rPr lang="en-CA" dirty="0"/>
              <a:t>DFS Example 2</a:t>
            </a:r>
          </a:p>
        </p:txBody>
      </p:sp>
      <p:pic>
        <p:nvPicPr>
          <p:cNvPr id="4" name="Content Placeholder 3"/>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1293029" y="1124744"/>
            <a:ext cx="9602765" cy="5347950"/>
          </a:xfrm>
        </p:spPr>
      </p:pic>
      <p:pic>
        <p:nvPicPr>
          <p:cNvPr id="10" name="Audio 9">
            <a:hlinkClick r:id="" action="ppaction://media"/>
            <a:extLst>
              <a:ext uri="{FF2B5EF4-FFF2-40B4-BE49-F238E27FC236}">
                <a16:creationId xmlns:a16="http://schemas.microsoft.com/office/drawing/2014/main" id="{F350F813-7343-9044-972A-9C6DF0E124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059557919"/>
      </p:ext>
    </p:extLst>
  </p:cSld>
  <p:clrMapOvr>
    <a:masterClrMapping/>
  </p:clrMapOvr>
  <mc:AlternateContent xmlns:mc="http://schemas.openxmlformats.org/markup-compatibility/2006">
    <mc:Choice xmlns:p14="http://schemas.microsoft.com/office/powerpoint/2010/main" Requires="p14">
      <p:transition spd="med" p14:dur="700" advTm="64312">
        <p:fade/>
      </p:transition>
    </mc:Choice>
    <mc:Fallback>
      <p:transition spd="med" advTm="6431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618" name="Rectangle 2"/>
          <p:cNvSpPr>
            <a:spLocks noGrp="1" noChangeArrowheads="1"/>
          </p:cNvSpPr>
          <p:nvPr>
            <p:ph type="title"/>
          </p:nvPr>
        </p:nvSpPr>
        <p:spPr>
          <a:xfrm>
            <a:off x="1053852" y="260648"/>
            <a:ext cx="7664450" cy="685800"/>
          </a:xfrm>
        </p:spPr>
        <p:txBody>
          <a:bodyPr/>
          <a:lstStyle/>
          <a:p>
            <a:pPr>
              <a:defRPr/>
            </a:pPr>
            <a:r>
              <a:rPr lang="en-US" dirty="0"/>
              <a:t>Pseudocode of DFS</a:t>
            </a:r>
          </a:p>
        </p:txBody>
      </p:sp>
      <p:sp>
        <p:nvSpPr>
          <p:cNvPr id="367619" name="Rectangle 3"/>
          <p:cNvSpPr>
            <a:spLocks noGrp="1" noChangeArrowheads="1"/>
          </p:cNvSpPr>
          <p:nvPr>
            <p:ph type="body" sz="half" idx="1"/>
          </p:nvPr>
        </p:nvSpPr>
        <p:spPr>
          <a:xfrm>
            <a:off x="2132012" y="1066801"/>
            <a:ext cx="8534400" cy="5057775"/>
          </a:xfrm>
        </p:spPr>
        <p:txBody>
          <a:bodyPr/>
          <a:lstStyle/>
          <a:p>
            <a:pPr>
              <a:buFont typeface="Monotype Sorts" pitchFamily="2" charset="2"/>
              <a:buNone/>
              <a:defRPr/>
            </a:pPr>
            <a:endParaRPr lang="en-US" sz="2000"/>
          </a:p>
          <a:p>
            <a:pPr>
              <a:buFont typeface="Monotype Sorts" pitchFamily="2" charset="2"/>
              <a:buNone/>
              <a:defRPr/>
            </a:pPr>
            <a:endParaRPr lang="en-US" sz="2000"/>
          </a:p>
          <a:p>
            <a:pPr>
              <a:buFont typeface="Monotype Sorts" pitchFamily="2" charset="2"/>
              <a:buNone/>
              <a:defRPr/>
            </a:pPr>
            <a:endParaRPr lang="en-US" sz="2000"/>
          </a:p>
          <a:p>
            <a:pPr>
              <a:buFont typeface="Monotype Sorts" pitchFamily="2" charset="2"/>
              <a:buNone/>
              <a:defRPr/>
            </a:pPr>
            <a:endParaRPr lang="en-US" sz="2000"/>
          </a:p>
          <a:p>
            <a:pPr lvl="1">
              <a:buFontTx/>
              <a:buNone/>
              <a:defRPr/>
            </a:pPr>
            <a:endParaRPr lang="en-US" sz="1800">
              <a:ea typeface="Arial Unicode MS" pitchFamily="34" charset="-128"/>
              <a:cs typeface="Arial Unicode MS" pitchFamily="34" charset="-128"/>
            </a:endParaRPr>
          </a:p>
          <a:p>
            <a:pPr lvl="1">
              <a:buFontTx/>
              <a:buNone/>
              <a:defRPr/>
            </a:pPr>
            <a:endParaRPr lang="en-US" sz="1800">
              <a:ea typeface="Arial Unicode MS" pitchFamily="34" charset="-128"/>
              <a:cs typeface="Arial Unicode MS" pitchFamily="34" charset="-128"/>
            </a:endParaRPr>
          </a:p>
        </p:txBody>
      </p:sp>
      <p:pic>
        <p:nvPicPr>
          <p:cNvPr id="40964" name="Picture 4" descr="5_2a"/>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a:xfrm>
            <a:off x="2638028" y="1066801"/>
            <a:ext cx="6934200" cy="5318125"/>
          </a:xfrm>
          <a:solidFill>
            <a:schemeClr val="tx1"/>
          </a:solidFill>
        </p:spPr>
      </p:pic>
      <p:pic>
        <p:nvPicPr>
          <p:cNvPr id="5" name="Audio 4">
            <a:hlinkClick r:id="" action="ppaction://media"/>
            <a:extLst>
              <a:ext uri="{FF2B5EF4-FFF2-40B4-BE49-F238E27FC236}">
                <a16:creationId xmlns:a16="http://schemas.microsoft.com/office/drawing/2014/main" id="{7C845E81-C816-3447-A18D-3897B0745D0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25633">
        <p:fade/>
      </p:transition>
    </mc:Choice>
    <mc:Fallback>
      <p:transition spd="med" advTm="256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CA" dirty="0"/>
              <a:t>Graphs and Representations</a:t>
            </a:r>
          </a:p>
        </p:txBody>
      </p:sp>
      <p:sp>
        <p:nvSpPr>
          <p:cNvPr id="3" name="Text Placeholder 2"/>
          <p:cNvSpPr>
            <a:spLocks noGrp="1"/>
          </p:cNvSpPr>
          <p:nvPr>
            <p:ph type="body" sz="half" idx="1"/>
          </p:nvPr>
        </p:nvSpPr>
        <p:spPr>
          <a:xfrm>
            <a:off x="2290099" y="1485558"/>
            <a:ext cx="5434184" cy="4905375"/>
          </a:xfrm>
        </p:spPr>
        <p:txBody>
          <a:bodyPr/>
          <a:lstStyle/>
          <a:p>
            <a:pPr>
              <a:defRPr/>
            </a:pPr>
            <a:endParaRPr lang="en-CA" dirty="0"/>
          </a:p>
        </p:txBody>
      </p:sp>
      <p:pic>
        <p:nvPicPr>
          <p:cNvPr id="5" name="Content Placeholder 4"/>
          <p:cNvPicPr>
            <a:picLocks noGrp="1" noChangeAspect="1"/>
          </p:cNvPicPr>
          <p:nvPr>
            <p:ph sz="half" idx="2"/>
          </p:nvPr>
        </p:nvPicPr>
        <p:blipFill>
          <a:blip r:embed="rId4" cstate="print">
            <a:extLst>
              <a:ext uri="{28A0092B-C50C-407E-A947-70E740481C1C}">
                <a14:useLocalDpi xmlns:a14="http://schemas.microsoft.com/office/drawing/2010/main" val="0"/>
              </a:ext>
            </a:extLst>
          </a:blip>
          <a:stretch>
            <a:fillRect/>
          </a:stretch>
        </p:blipFill>
        <p:spPr>
          <a:xfrm>
            <a:off x="2290099" y="1241179"/>
            <a:ext cx="7502344" cy="2304256"/>
          </a:xfr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02210" y="3740632"/>
            <a:ext cx="7478122" cy="2650301"/>
          </a:xfrm>
          <a:prstGeom prst="rect">
            <a:avLst/>
          </a:prstGeom>
        </p:spPr>
      </p:pic>
      <p:pic>
        <p:nvPicPr>
          <p:cNvPr id="7" name="Audio 6">
            <a:hlinkClick r:id="" action="ppaction://media"/>
            <a:extLst>
              <a:ext uri="{FF2B5EF4-FFF2-40B4-BE49-F238E27FC236}">
                <a16:creationId xmlns:a16="http://schemas.microsoft.com/office/drawing/2014/main" id="{25C8B1C5-79B9-F447-AA61-8D675F2707B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242733530"/>
      </p:ext>
    </p:extLst>
  </p:cSld>
  <p:clrMapOvr>
    <a:masterClrMapping/>
  </p:clrMapOvr>
  <mc:AlternateContent xmlns:mc="http://schemas.openxmlformats.org/markup-compatibility/2006">
    <mc:Choice xmlns:p14="http://schemas.microsoft.com/office/powerpoint/2010/main" Requires="p14">
      <p:transition spd="med" p14:dur="700" advTm="34823">
        <p:fade/>
      </p:transition>
    </mc:Choice>
    <mc:Fallback>
      <p:transition spd="med" advTm="3482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Rectangle 2"/>
          <p:cNvSpPr>
            <a:spLocks noGrp="1" noChangeArrowheads="1"/>
          </p:cNvSpPr>
          <p:nvPr>
            <p:ph type="title"/>
          </p:nvPr>
        </p:nvSpPr>
        <p:spPr>
          <a:xfrm>
            <a:off x="1125860" y="116632"/>
            <a:ext cx="9144001" cy="771872"/>
          </a:xfrm>
        </p:spPr>
        <p:txBody>
          <a:bodyPr/>
          <a:lstStyle/>
          <a:p>
            <a:pPr>
              <a:defRPr/>
            </a:pPr>
            <a:r>
              <a:rPr lang="en-US" dirty="0"/>
              <a:t>Notes on DFS</a:t>
            </a:r>
          </a:p>
        </p:txBody>
      </p:sp>
      <p:sp>
        <p:nvSpPr>
          <p:cNvPr id="324611" name="Rectangle 3"/>
          <p:cNvSpPr>
            <a:spLocks noGrp="1" noChangeArrowheads="1"/>
          </p:cNvSpPr>
          <p:nvPr>
            <p:ph type="body" idx="1"/>
          </p:nvPr>
        </p:nvSpPr>
        <p:spPr>
          <a:xfrm>
            <a:off x="981844" y="1219200"/>
            <a:ext cx="10369152" cy="5334000"/>
          </a:xfrm>
        </p:spPr>
        <p:txBody>
          <a:bodyPr>
            <a:normAutofit/>
          </a:bodyPr>
          <a:lstStyle/>
          <a:p>
            <a:pPr>
              <a:defRPr/>
            </a:pPr>
            <a:r>
              <a:rPr lang="en-US" dirty="0"/>
              <a:t>DFS can be implemented with graphs represented as:</a:t>
            </a:r>
          </a:p>
          <a:p>
            <a:pPr lvl="1">
              <a:defRPr/>
            </a:pPr>
            <a:r>
              <a:rPr lang="en-US" dirty="0"/>
              <a:t>adjacency matrices: </a:t>
            </a:r>
            <a:r>
              <a:rPr lang="el-GR" dirty="0">
                <a:latin typeface="Lucida Grande" pitchFamily="84" charset="0"/>
                <a:cs typeface="Times New Roman" pitchFamily="18" charset="0"/>
              </a:rPr>
              <a:t>Θ</a:t>
            </a:r>
            <a:r>
              <a:rPr lang="en-US" dirty="0">
                <a:cs typeface="Times New Roman" pitchFamily="18" charset="0"/>
              </a:rPr>
              <a:t>(|</a:t>
            </a:r>
            <a:r>
              <a:rPr lang="en-US" i="1" dirty="0">
                <a:cs typeface="Times New Roman" pitchFamily="18" charset="0"/>
              </a:rPr>
              <a:t>V|</a:t>
            </a:r>
            <a:r>
              <a:rPr lang="en-US" baseline="30000" dirty="0">
                <a:cs typeface="Times New Roman" pitchFamily="18" charset="0"/>
              </a:rPr>
              <a:t>2</a:t>
            </a:r>
            <a:r>
              <a:rPr lang="en-US" dirty="0">
                <a:cs typeface="Times New Roman" pitchFamily="18" charset="0"/>
              </a:rPr>
              <a:t>)</a:t>
            </a:r>
          </a:p>
          <a:p>
            <a:pPr lvl="1">
              <a:defRPr/>
            </a:pPr>
            <a:r>
              <a:rPr lang="en-US" dirty="0"/>
              <a:t>adjacency lists: </a:t>
            </a:r>
            <a:r>
              <a:rPr lang="el-GR" dirty="0">
                <a:latin typeface="Lucida Grande" pitchFamily="84" charset="0"/>
                <a:cs typeface="Times New Roman" pitchFamily="18" charset="0"/>
              </a:rPr>
              <a:t>Θ</a:t>
            </a:r>
            <a:r>
              <a:rPr lang="en-US" dirty="0">
                <a:cs typeface="Times New Roman" pitchFamily="18" charset="0"/>
              </a:rPr>
              <a:t>(|</a:t>
            </a:r>
            <a:r>
              <a:rPr lang="en-US" i="1" dirty="0">
                <a:cs typeface="Times New Roman" pitchFamily="18" charset="0"/>
              </a:rPr>
              <a:t>V|</a:t>
            </a:r>
            <a:r>
              <a:rPr lang="en-US" dirty="0">
                <a:cs typeface="Times New Roman" pitchFamily="18" charset="0"/>
              </a:rPr>
              <a:t>+|E|)</a:t>
            </a:r>
          </a:p>
          <a:p>
            <a:pPr marL="231775" lvl="1" indent="0">
              <a:buNone/>
              <a:defRPr/>
            </a:pPr>
            <a:r>
              <a:rPr lang="en-US" dirty="0"/>
              <a:t>where | | is the operator of magnitude.</a:t>
            </a:r>
          </a:p>
          <a:p>
            <a:pPr>
              <a:defRPr/>
            </a:pPr>
            <a:r>
              <a:rPr lang="en-US" dirty="0"/>
              <a:t>Yields two distinct ordering of vertices:</a:t>
            </a:r>
          </a:p>
          <a:p>
            <a:pPr lvl="1">
              <a:defRPr/>
            </a:pPr>
            <a:r>
              <a:rPr lang="en-US" dirty="0"/>
              <a:t>order in which vertices are first encountered (pushed onto stack)</a:t>
            </a:r>
          </a:p>
          <a:p>
            <a:pPr lvl="1">
              <a:defRPr/>
            </a:pPr>
            <a:r>
              <a:rPr lang="en-US" dirty="0"/>
              <a:t>order in which vertices become dead-ends (popped off stack)</a:t>
            </a:r>
          </a:p>
          <a:p>
            <a:pPr>
              <a:defRPr/>
            </a:pPr>
            <a:r>
              <a:rPr lang="en-US" dirty="0"/>
              <a:t>Applications:</a:t>
            </a:r>
          </a:p>
          <a:p>
            <a:pPr lvl="1">
              <a:defRPr/>
            </a:pPr>
            <a:r>
              <a:rPr lang="en-US" dirty="0"/>
              <a:t>checking connectivity, finding connected components</a:t>
            </a:r>
          </a:p>
          <a:p>
            <a:pPr lvl="1">
              <a:defRPr/>
            </a:pPr>
            <a:r>
              <a:rPr lang="en-US" dirty="0"/>
              <a:t>checking </a:t>
            </a:r>
            <a:r>
              <a:rPr lang="en-US" dirty="0" err="1"/>
              <a:t>acyclicity</a:t>
            </a:r>
            <a:endParaRPr lang="en-US" dirty="0"/>
          </a:p>
          <a:p>
            <a:pPr lvl="1">
              <a:defRPr/>
            </a:pPr>
            <a:r>
              <a:rPr lang="en-US" dirty="0"/>
              <a:t>searching state-space of problems for solution (AI)</a:t>
            </a:r>
          </a:p>
        </p:txBody>
      </p:sp>
      <p:pic>
        <p:nvPicPr>
          <p:cNvPr id="2" name="Audio 1">
            <a:hlinkClick r:id="" action="ppaction://media"/>
            <a:extLst>
              <a:ext uri="{FF2B5EF4-FFF2-40B4-BE49-F238E27FC236}">
                <a16:creationId xmlns:a16="http://schemas.microsoft.com/office/drawing/2014/main" id="{7B482C08-5E2D-F142-B6F2-42A2821287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100477">
        <p:fade/>
      </p:transition>
    </mc:Choice>
    <mc:Fallback>
      <p:transition spd="med" advTm="1004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4" name="Rectangle 2"/>
          <p:cNvSpPr>
            <a:spLocks noGrp="1" noChangeArrowheads="1"/>
          </p:cNvSpPr>
          <p:nvPr>
            <p:ph type="title"/>
          </p:nvPr>
        </p:nvSpPr>
        <p:spPr>
          <a:xfrm>
            <a:off x="1053852" y="116632"/>
            <a:ext cx="9144001" cy="843880"/>
          </a:xfrm>
        </p:spPr>
        <p:txBody>
          <a:bodyPr/>
          <a:lstStyle/>
          <a:p>
            <a:pPr>
              <a:defRPr/>
            </a:pPr>
            <a:r>
              <a:rPr lang="en-US" dirty="0"/>
              <a:t>Breadth-first search (BFS)</a:t>
            </a:r>
          </a:p>
        </p:txBody>
      </p:sp>
      <p:sp>
        <p:nvSpPr>
          <p:cNvPr id="325635" name="Rectangle 3"/>
          <p:cNvSpPr>
            <a:spLocks noGrp="1" noChangeArrowheads="1"/>
          </p:cNvSpPr>
          <p:nvPr>
            <p:ph type="body" idx="1"/>
          </p:nvPr>
        </p:nvSpPr>
        <p:spPr>
          <a:xfrm>
            <a:off x="765820" y="1700808"/>
            <a:ext cx="10513168" cy="3672408"/>
          </a:xfrm>
        </p:spPr>
        <p:txBody>
          <a:bodyPr>
            <a:normAutofit/>
          </a:bodyPr>
          <a:lstStyle/>
          <a:p>
            <a:pPr>
              <a:lnSpc>
                <a:spcPct val="100000"/>
              </a:lnSpc>
              <a:defRPr/>
            </a:pPr>
            <a:r>
              <a:rPr lang="en-US" dirty="0"/>
              <a:t>Visits graph vertices by moving across to all the neighbors of last visited vertex</a:t>
            </a:r>
          </a:p>
          <a:p>
            <a:pPr>
              <a:lnSpc>
                <a:spcPct val="100000"/>
              </a:lnSpc>
              <a:defRPr/>
            </a:pPr>
            <a:r>
              <a:rPr lang="en-US" dirty="0"/>
              <a:t>Instead of a stack, BFS uses a queue</a:t>
            </a:r>
          </a:p>
          <a:p>
            <a:pPr>
              <a:lnSpc>
                <a:spcPct val="100000"/>
              </a:lnSpc>
              <a:defRPr/>
            </a:pPr>
            <a:r>
              <a:rPr lang="en-US" dirty="0"/>
              <a:t>Similar to level-by-level tree traversal</a:t>
            </a:r>
          </a:p>
          <a:p>
            <a:pPr>
              <a:lnSpc>
                <a:spcPct val="100000"/>
              </a:lnSpc>
              <a:defRPr/>
            </a:pPr>
            <a:r>
              <a:rPr lang="en-US" dirty="0"/>
              <a:t>“Redraws” graph in tree-like fashion (with tree edges and cross edges for undirected graph)</a:t>
            </a:r>
          </a:p>
          <a:p>
            <a:pPr>
              <a:buFont typeface="Monotype Sorts" pitchFamily="2" charset="2"/>
              <a:buNone/>
              <a:defRPr/>
            </a:pPr>
            <a:endParaRPr lang="en-US" dirty="0"/>
          </a:p>
        </p:txBody>
      </p:sp>
      <p:pic>
        <p:nvPicPr>
          <p:cNvPr id="3" name="Audio 2">
            <a:hlinkClick r:id="" action="ppaction://media"/>
            <a:extLst>
              <a:ext uri="{FF2B5EF4-FFF2-40B4-BE49-F238E27FC236}">
                <a16:creationId xmlns:a16="http://schemas.microsoft.com/office/drawing/2014/main" id="{8530BBE2-A4D1-F44F-8BDD-1A5C08BD33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48797">
        <p:fade/>
      </p:transition>
    </mc:Choice>
    <mc:Fallback>
      <p:transition spd="med" advTm="4879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2"/>
          <p:cNvSpPr>
            <a:spLocks noGrp="1" noChangeArrowheads="1"/>
          </p:cNvSpPr>
          <p:nvPr>
            <p:ph type="title"/>
          </p:nvPr>
        </p:nvSpPr>
        <p:spPr>
          <a:xfrm>
            <a:off x="1123614" y="222074"/>
            <a:ext cx="7772400" cy="642938"/>
          </a:xfrm>
        </p:spPr>
        <p:txBody>
          <a:bodyPr>
            <a:normAutofit/>
          </a:bodyPr>
          <a:lstStyle/>
          <a:p>
            <a:pPr eaLnBrk="1" hangingPunct="1"/>
            <a:r>
              <a:rPr lang="en-US" altLang="en-US" dirty="0"/>
              <a:t>BFS Example 1</a:t>
            </a:r>
          </a:p>
        </p:txBody>
      </p:sp>
      <p:grpSp>
        <p:nvGrpSpPr>
          <p:cNvPr id="3" name="Group 16"/>
          <p:cNvGrpSpPr>
            <a:grpSpLocks/>
          </p:cNvGrpSpPr>
          <p:nvPr/>
        </p:nvGrpSpPr>
        <p:grpSpPr bwMode="auto">
          <a:xfrm>
            <a:off x="8298969" y="549533"/>
            <a:ext cx="1390098" cy="1851025"/>
            <a:chOff x="862" y="2603"/>
            <a:chExt cx="881" cy="1166"/>
          </a:xfrm>
        </p:grpSpPr>
        <p:sp>
          <p:nvSpPr>
            <p:cNvPr id="24610" name="Oval 18"/>
            <p:cNvSpPr>
              <a:spLocks noChangeAspect="1" noChangeArrowheads="1"/>
            </p:cNvSpPr>
            <p:nvPr/>
          </p:nvSpPr>
          <p:spPr bwMode="auto">
            <a:xfrm>
              <a:off x="862" y="3062"/>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4611" name="Oval 19"/>
            <p:cNvSpPr>
              <a:spLocks noChangeAspect="1" noChangeArrowheads="1"/>
            </p:cNvSpPr>
            <p:nvPr/>
          </p:nvSpPr>
          <p:spPr bwMode="auto">
            <a:xfrm>
              <a:off x="1512" y="2603"/>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cxnSp>
          <p:nvCxnSpPr>
            <p:cNvPr id="24613" name="AutoShape 21"/>
            <p:cNvCxnSpPr>
              <a:cxnSpLocks noChangeAspect="1" noChangeShapeType="1"/>
              <a:stCxn id="24611" idx="3"/>
              <a:endCxn id="24610" idx="7"/>
            </p:cNvCxnSpPr>
            <p:nvPr/>
          </p:nvCxnSpPr>
          <p:spPr bwMode="auto">
            <a:xfrm flipH="1">
              <a:off x="1059" y="2800"/>
              <a:ext cx="487" cy="296"/>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sp>
          <p:nvSpPr>
            <p:cNvPr id="24618" name="Oval 26"/>
            <p:cNvSpPr>
              <a:spLocks noChangeAspect="1" noChangeArrowheads="1"/>
            </p:cNvSpPr>
            <p:nvPr/>
          </p:nvSpPr>
          <p:spPr bwMode="auto">
            <a:xfrm>
              <a:off x="862" y="3538"/>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grpSp>
      <p:grpSp>
        <p:nvGrpSpPr>
          <p:cNvPr id="4" name="Group 29"/>
          <p:cNvGrpSpPr>
            <a:grpSpLocks/>
          </p:cNvGrpSpPr>
          <p:nvPr/>
        </p:nvGrpSpPr>
        <p:grpSpPr bwMode="auto">
          <a:xfrm>
            <a:off x="8323411" y="3672296"/>
            <a:ext cx="2098675" cy="1876426"/>
            <a:chOff x="3219" y="1075"/>
            <a:chExt cx="1322" cy="1182"/>
          </a:xfrm>
        </p:grpSpPr>
        <p:sp>
          <p:nvSpPr>
            <p:cNvPr id="24598" name="Oval 31"/>
            <p:cNvSpPr>
              <a:spLocks noChangeAspect="1" noChangeArrowheads="1"/>
            </p:cNvSpPr>
            <p:nvPr/>
          </p:nvSpPr>
          <p:spPr bwMode="auto">
            <a:xfrm>
              <a:off x="3227" y="1514"/>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4599" name="Oval 32"/>
            <p:cNvSpPr>
              <a:spLocks noChangeAspect="1" noChangeArrowheads="1"/>
            </p:cNvSpPr>
            <p:nvPr/>
          </p:nvSpPr>
          <p:spPr bwMode="auto">
            <a:xfrm>
              <a:off x="3859" y="107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4600" name="Oval 33"/>
            <p:cNvSpPr>
              <a:spLocks noChangeAspect="1" noChangeArrowheads="1"/>
            </p:cNvSpPr>
            <p:nvPr/>
          </p:nvSpPr>
          <p:spPr bwMode="auto">
            <a:xfrm>
              <a:off x="3219" y="202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24601" name="AutoShape 34"/>
            <p:cNvCxnSpPr>
              <a:cxnSpLocks noChangeAspect="1" noChangeShapeType="1"/>
              <a:stCxn id="24599" idx="3"/>
              <a:endCxn id="24598" idx="7"/>
            </p:cNvCxnSpPr>
            <p:nvPr/>
          </p:nvCxnSpPr>
          <p:spPr bwMode="auto">
            <a:xfrm flipH="1">
              <a:off x="3424" y="1272"/>
              <a:ext cx="469" cy="276"/>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4602" name="AutoShape 35"/>
            <p:cNvCxnSpPr>
              <a:cxnSpLocks noChangeAspect="1" noChangeShapeType="1"/>
              <a:stCxn id="24600" idx="0"/>
              <a:endCxn id="24598" idx="4"/>
            </p:cNvCxnSpPr>
            <p:nvPr/>
          </p:nvCxnSpPr>
          <p:spPr bwMode="auto">
            <a:xfrm flipV="1">
              <a:off x="3335" y="1745"/>
              <a:ext cx="8" cy="281"/>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4604" name="AutoShape 37"/>
            <p:cNvCxnSpPr>
              <a:cxnSpLocks noChangeAspect="1" noChangeShapeType="1"/>
              <a:stCxn id="24599" idx="4"/>
            </p:cNvCxnSpPr>
            <p:nvPr/>
          </p:nvCxnSpPr>
          <p:spPr bwMode="auto">
            <a:xfrm>
              <a:off x="3975" y="1306"/>
              <a:ext cx="0" cy="207"/>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cxnSp>
          <p:nvCxnSpPr>
            <p:cNvPr id="24608" name="AutoShape 41"/>
            <p:cNvCxnSpPr>
              <a:cxnSpLocks noChangeAspect="1" noChangeShapeType="1"/>
              <a:stCxn id="168" idx="1"/>
              <a:endCxn id="24599" idx="5"/>
            </p:cNvCxnSpPr>
            <p:nvPr/>
          </p:nvCxnSpPr>
          <p:spPr bwMode="auto">
            <a:xfrm flipH="1" flipV="1">
              <a:off x="4056" y="1272"/>
              <a:ext cx="485" cy="265"/>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grpSp>
      <p:sp>
        <p:nvSpPr>
          <p:cNvPr id="24584" name="Text Box 42"/>
          <p:cNvSpPr txBox="1">
            <a:spLocks noChangeArrowheads="1"/>
          </p:cNvSpPr>
          <p:nvPr/>
        </p:nvSpPr>
        <p:spPr bwMode="auto">
          <a:xfrm>
            <a:off x="2308099" y="2669320"/>
            <a:ext cx="219233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tx2"/>
                </a:solidFill>
              </a:rPr>
              <a:t>discovery edge</a:t>
            </a:r>
          </a:p>
        </p:txBody>
      </p:sp>
      <p:sp>
        <p:nvSpPr>
          <p:cNvPr id="24586" name="Oval 44"/>
          <p:cNvSpPr>
            <a:spLocks noChangeAspect="1" noChangeArrowheads="1"/>
          </p:cNvSpPr>
          <p:nvPr/>
        </p:nvSpPr>
        <p:spPr bwMode="auto">
          <a:xfrm>
            <a:off x="1496887" y="1861283"/>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4587" name="Text Box 45"/>
          <p:cNvSpPr txBox="1">
            <a:spLocks noChangeArrowheads="1"/>
          </p:cNvSpPr>
          <p:nvPr/>
        </p:nvSpPr>
        <p:spPr bwMode="auto">
          <a:xfrm>
            <a:off x="2308100" y="1815245"/>
            <a:ext cx="19732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tx2"/>
                </a:solidFill>
              </a:rPr>
              <a:t>visited vertex</a:t>
            </a:r>
          </a:p>
        </p:txBody>
      </p:sp>
      <p:sp>
        <p:nvSpPr>
          <p:cNvPr id="24588" name="Oval 46"/>
          <p:cNvSpPr>
            <a:spLocks noChangeAspect="1" noChangeArrowheads="1"/>
          </p:cNvSpPr>
          <p:nvPr/>
        </p:nvSpPr>
        <p:spPr bwMode="auto">
          <a:xfrm>
            <a:off x="1496887" y="1432658"/>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4589" name="Text Box 47"/>
          <p:cNvSpPr txBox="1">
            <a:spLocks noChangeArrowheads="1"/>
          </p:cNvSpPr>
          <p:nvPr/>
        </p:nvSpPr>
        <p:spPr bwMode="auto">
          <a:xfrm>
            <a:off x="2299777" y="1351104"/>
            <a:ext cx="2606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vertex</a:t>
            </a:r>
          </a:p>
        </p:txBody>
      </p:sp>
      <p:sp>
        <p:nvSpPr>
          <p:cNvPr id="24590" name="Text Box 48"/>
          <p:cNvSpPr txBox="1">
            <a:spLocks noChangeArrowheads="1"/>
          </p:cNvSpPr>
          <p:nvPr/>
        </p:nvSpPr>
        <p:spPr bwMode="auto">
          <a:xfrm>
            <a:off x="2308100" y="2242282"/>
            <a:ext cx="24288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edge</a:t>
            </a:r>
          </a:p>
        </p:txBody>
      </p:sp>
      <p:grpSp>
        <p:nvGrpSpPr>
          <p:cNvPr id="24591" name="Group 49"/>
          <p:cNvGrpSpPr>
            <a:grpSpLocks/>
          </p:cNvGrpSpPr>
          <p:nvPr/>
        </p:nvGrpSpPr>
        <p:grpSpPr bwMode="auto">
          <a:xfrm>
            <a:off x="1241299" y="2472472"/>
            <a:ext cx="877888" cy="425450"/>
            <a:chOff x="432" y="1691"/>
            <a:chExt cx="937" cy="268"/>
          </a:xfrm>
        </p:grpSpPr>
        <p:sp>
          <p:nvSpPr>
            <p:cNvPr id="24594" name="Line 50"/>
            <p:cNvSpPr>
              <a:spLocks noChangeShapeType="1"/>
            </p:cNvSpPr>
            <p:nvPr/>
          </p:nvSpPr>
          <p:spPr bwMode="auto">
            <a:xfrm>
              <a:off x="432" y="1959"/>
              <a:ext cx="937" cy="0"/>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6" name="Line 52"/>
            <p:cNvSpPr>
              <a:spLocks noChangeShapeType="1"/>
            </p:cNvSpPr>
            <p:nvPr/>
          </p:nvSpPr>
          <p:spPr bwMode="auto">
            <a:xfrm>
              <a:off x="432" y="1691"/>
              <a:ext cx="93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75" name="Oval 26"/>
          <p:cNvSpPr>
            <a:spLocks noChangeAspect="1" noChangeArrowheads="1"/>
          </p:cNvSpPr>
          <p:nvPr/>
        </p:nvSpPr>
        <p:spPr bwMode="auto">
          <a:xfrm>
            <a:off x="9322355" y="2049112"/>
            <a:ext cx="366713"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76" name="Oval 26"/>
          <p:cNvSpPr>
            <a:spLocks noChangeAspect="1" noChangeArrowheads="1"/>
          </p:cNvSpPr>
          <p:nvPr/>
        </p:nvSpPr>
        <p:spPr bwMode="auto">
          <a:xfrm>
            <a:off x="10364303" y="2032923"/>
            <a:ext cx="366713"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sp>
        <p:nvSpPr>
          <p:cNvPr id="77" name="Oval 26"/>
          <p:cNvSpPr>
            <a:spLocks noChangeAspect="1" noChangeArrowheads="1"/>
          </p:cNvSpPr>
          <p:nvPr/>
        </p:nvSpPr>
        <p:spPr bwMode="auto">
          <a:xfrm>
            <a:off x="9326812" y="2742345"/>
            <a:ext cx="366713"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24" name="Straight Connector 23"/>
          <p:cNvCxnSpPr>
            <a:stCxn id="24610" idx="4"/>
            <a:endCxn id="24618" idx="0"/>
          </p:cNvCxnSpPr>
          <p:nvPr/>
        </p:nvCxnSpPr>
        <p:spPr bwMode="auto">
          <a:xfrm>
            <a:off x="8481213" y="1644909"/>
            <a:ext cx="0" cy="388937"/>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80" name="Straight Connector 79"/>
          <p:cNvCxnSpPr/>
          <p:nvPr/>
        </p:nvCxnSpPr>
        <p:spPr bwMode="auto">
          <a:xfrm>
            <a:off x="9505710" y="1663831"/>
            <a:ext cx="0" cy="388937"/>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81" name="Straight Connector 80"/>
          <p:cNvCxnSpPr/>
          <p:nvPr/>
        </p:nvCxnSpPr>
        <p:spPr bwMode="auto">
          <a:xfrm>
            <a:off x="10561154" y="1643986"/>
            <a:ext cx="0" cy="388937"/>
          </a:xfrm>
          <a:prstGeom prst="line">
            <a:avLst/>
          </a:prstGeom>
          <a:solidFill>
            <a:schemeClr val="accent1"/>
          </a:solidFill>
          <a:ln w="19050" cap="flat" cmpd="sng" algn="ctr">
            <a:solidFill>
              <a:schemeClr val="tx1"/>
            </a:solidFill>
            <a:prstDash val="solid"/>
            <a:round/>
            <a:headEnd type="none" w="med" len="med"/>
            <a:tailEnd type="none" w="med" len="med"/>
          </a:ln>
          <a:effectLst/>
        </p:spPr>
      </p:cxnSp>
      <p:sp>
        <p:nvSpPr>
          <p:cNvPr id="87" name="Oval 18"/>
          <p:cNvSpPr>
            <a:spLocks noChangeAspect="1" noChangeArrowheads="1"/>
          </p:cNvSpPr>
          <p:nvPr/>
        </p:nvSpPr>
        <p:spPr bwMode="auto">
          <a:xfrm>
            <a:off x="9330931" y="128417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88" name="Oval 18"/>
          <p:cNvSpPr>
            <a:spLocks noChangeAspect="1" noChangeArrowheads="1"/>
          </p:cNvSpPr>
          <p:nvPr/>
        </p:nvSpPr>
        <p:spPr bwMode="auto">
          <a:xfrm>
            <a:off x="10372422" y="1302326"/>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cxnSp>
        <p:nvCxnSpPr>
          <p:cNvPr id="31" name="Straight Arrow Connector 30"/>
          <p:cNvCxnSpPr>
            <a:endCxn id="87" idx="0"/>
          </p:cNvCxnSpPr>
          <p:nvPr/>
        </p:nvCxnSpPr>
        <p:spPr bwMode="auto">
          <a:xfrm>
            <a:off x="9514285" y="931383"/>
            <a:ext cx="2" cy="352794"/>
          </a:xfrm>
          <a:prstGeom prst="straightConnector1">
            <a:avLst/>
          </a:prstGeom>
          <a:solidFill>
            <a:schemeClr val="accent1"/>
          </a:solidFill>
          <a:ln w="38100" cap="flat" cmpd="sng" algn="ctr">
            <a:solidFill>
              <a:schemeClr val="tx2"/>
            </a:solidFill>
            <a:prstDash val="solid"/>
            <a:round/>
            <a:headEnd type="none" w="med" len="med"/>
            <a:tailEnd type="triangle"/>
          </a:ln>
          <a:effectLst/>
        </p:spPr>
      </p:cxnSp>
      <p:cxnSp>
        <p:nvCxnSpPr>
          <p:cNvPr id="630820" name="Straight Arrow Connector 630819"/>
          <p:cNvCxnSpPr>
            <a:stCxn id="24611" idx="5"/>
            <a:endCxn id="88" idx="1"/>
          </p:cNvCxnSpPr>
          <p:nvPr/>
        </p:nvCxnSpPr>
        <p:spPr bwMode="auto">
          <a:xfrm>
            <a:off x="9635689" y="862541"/>
            <a:ext cx="790436" cy="493488"/>
          </a:xfrm>
          <a:prstGeom prst="straightConnector1">
            <a:avLst/>
          </a:prstGeom>
          <a:solidFill>
            <a:schemeClr val="accent1"/>
          </a:solidFill>
          <a:ln w="38100" cap="flat" cmpd="sng" algn="ctr">
            <a:solidFill>
              <a:schemeClr val="tx2"/>
            </a:solidFill>
            <a:prstDash val="solid"/>
            <a:round/>
            <a:headEnd type="none" w="med" len="med"/>
            <a:tailEnd type="triangle"/>
          </a:ln>
          <a:effectLst/>
        </p:spPr>
      </p:cxnSp>
      <p:cxnSp>
        <p:nvCxnSpPr>
          <p:cNvPr id="630823" name="Straight Connector 630822"/>
          <p:cNvCxnSpPr>
            <a:stCxn id="24618" idx="5"/>
            <a:endCxn id="77" idx="1"/>
          </p:cNvCxnSpPr>
          <p:nvPr/>
        </p:nvCxnSpPr>
        <p:spPr bwMode="auto">
          <a:xfrm>
            <a:off x="8610079" y="2346854"/>
            <a:ext cx="770437" cy="449194"/>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630826" name="Straight Connector 630825"/>
          <p:cNvCxnSpPr>
            <a:stCxn id="75" idx="4"/>
            <a:endCxn id="77" idx="0"/>
          </p:cNvCxnSpPr>
          <p:nvPr/>
        </p:nvCxnSpPr>
        <p:spPr bwMode="auto">
          <a:xfrm>
            <a:off x="9505712" y="2415824"/>
            <a:ext cx="4457" cy="326520"/>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630829" name="Straight Connector 630828"/>
          <p:cNvCxnSpPr>
            <a:stCxn id="77" idx="7"/>
            <a:endCxn id="76" idx="3"/>
          </p:cNvCxnSpPr>
          <p:nvPr/>
        </p:nvCxnSpPr>
        <p:spPr bwMode="auto">
          <a:xfrm flipV="1">
            <a:off x="9639820" y="2345932"/>
            <a:ext cx="778186" cy="450117"/>
          </a:xfrm>
          <a:prstGeom prst="line">
            <a:avLst/>
          </a:prstGeom>
          <a:solidFill>
            <a:schemeClr val="accent1"/>
          </a:solidFill>
          <a:ln w="19050" cap="flat" cmpd="sng" algn="ctr">
            <a:solidFill>
              <a:schemeClr val="tx1"/>
            </a:solidFill>
            <a:prstDash val="solid"/>
            <a:round/>
            <a:headEnd type="none" w="med" len="med"/>
            <a:tailEnd type="none" w="med" len="med"/>
          </a:ln>
          <a:effectLst/>
        </p:spPr>
      </p:cxnSp>
      <p:grpSp>
        <p:nvGrpSpPr>
          <p:cNvPr id="106" name="Group 16"/>
          <p:cNvGrpSpPr>
            <a:grpSpLocks/>
          </p:cNvGrpSpPr>
          <p:nvPr/>
        </p:nvGrpSpPr>
        <p:grpSpPr bwMode="auto">
          <a:xfrm>
            <a:off x="2129431" y="3716408"/>
            <a:ext cx="1390098" cy="1851025"/>
            <a:chOff x="862" y="2603"/>
            <a:chExt cx="881" cy="1166"/>
          </a:xfrm>
        </p:grpSpPr>
        <p:sp>
          <p:nvSpPr>
            <p:cNvPr id="108" name="Oval 19"/>
            <p:cNvSpPr>
              <a:spLocks noChangeAspect="1" noChangeArrowheads="1"/>
            </p:cNvSpPr>
            <p:nvPr/>
          </p:nvSpPr>
          <p:spPr bwMode="auto">
            <a:xfrm>
              <a:off x="1512" y="2603"/>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10" name="Oval 26"/>
            <p:cNvSpPr>
              <a:spLocks noChangeAspect="1" noChangeArrowheads="1"/>
            </p:cNvSpPr>
            <p:nvPr/>
          </p:nvSpPr>
          <p:spPr bwMode="auto">
            <a:xfrm>
              <a:off x="862" y="3538"/>
              <a:ext cx="231" cy="231"/>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grpSp>
      <p:sp>
        <p:nvSpPr>
          <p:cNvPr id="111" name="Oval 26"/>
          <p:cNvSpPr>
            <a:spLocks noChangeAspect="1" noChangeArrowheads="1"/>
          </p:cNvSpPr>
          <p:nvPr/>
        </p:nvSpPr>
        <p:spPr bwMode="auto">
          <a:xfrm>
            <a:off x="4171226" y="4432432"/>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12" name="Oval 26"/>
          <p:cNvSpPr>
            <a:spLocks noChangeAspect="1" noChangeArrowheads="1"/>
          </p:cNvSpPr>
          <p:nvPr/>
        </p:nvSpPr>
        <p:spPr bwMode="auto">
          <a:xfrm>
            <a:off x="3152479" y="4397631"/>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13" name="Oval 26"/>
          <p:cNvSpPr>
            <a:spLocks noChangeAspect="1" noChangeArrowheads="1"/>
          </p:cNvSpPr>
          <p:nvPr/>
        </p:nvSpPr>
        <p:spPr bwMode="auto">
          <a:xfrm>
            <a:off x="2129431" y="4406971"/>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14" name="Oval 26"/>
          <p:cNvSpPr>
            <a:spLocks noChangeAspect="1" noChangeArrowheads="1"/>
          </p:cNvSpPr>
          <p:nvPr/>
        </p:nvSpPr>
        <p:spPr bwMode="auto">
          <a:xfrm>
            <a:off x="3133479" y="5924487"/>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sp>
        <p:nvSpPr>
          <p:cNvPr id="115" name="Oval 26"/>
          <p:cNvSpPr>
            <a:spLocks noChangeAspect="1" noChangeArrowheads="1"/>
          </p:cNvSpPr>
          <p:nvPr/>
        </p:nvSpPr>
        <p:spPr bwMode="auto">
          <a:xfrm>
            <a:off x="3143185" y="5196079"/>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116" name="Oval 26"/>
          <p:cNvSpPr>
            <a:spLocks noChangeAspect="1" noChangeArrowheads="1"/>
          </p:cNvSpPr>
          <p:nvPr/>
        </p:nvSpPr>
        <p:spPr bwMode="auto">
          <a:xfrm>
            <a:off x="4154376" y="5180205"/>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cxnSp>
        <p:nvCxnSpPr>
          <p:cNvPr id="630832" name="Straight Connector 630831"/>
          <p:cNvCxnSpPr>
            <a:stCxn id="108" idx="3"/>
            <a:endCxn id="113" idx="7"/>
          </p:cNvCxnSpPr>
          <p:nvPr/>
        </p:nvCxnSpPr>
        <p:spPr bwMode="auto">
          <a:xfrm flipH="1">
            <a:off x="2440540" y="4029416"/>
            <a:ext cx="767881" cy="431258"/>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630835" name="Straight Connector 630834"/>
          <p:cNvCxnSpPr>
            <a:stCxn id="108" idx="4"/>
            <a:endCxn id="112" idx="0"/>
          </p:cNvCxnSpPr>
          <p:nvPr/>
        </p:nvCxnSpPr>
        <p:spPr bwMode="auto">
          <a:xfrm flipH="1">
            <a:off x="3334722" y="4083120"/>
            <a:ext cx="2564" cy="314510"/>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630840" name="Straight Connector 630839"/>
          <p:cNvCxnSpPr>
            <a:stCxn id="108" idx="5"/>
            <a:endCxn id="111" idx="1"/>
          </p:cNvCxnSpPr>
          <p:nvPr/>
        </p:nvCxnSpPr>
        <p:spPr bwMode="auto">
          <a:xfrm>
            <a:off x="3466151" y="4029417"/>
            <a:ext cx="758452" cy="456719"/>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630843" name="Straight Connector 630842"/>
          <p:cNvCxnSpPr>
            <a:stCxn id="113" idx="4"/>
            <a:endCxn id="110" idx="0"/>
          </p:cNvCxnSpPr>
          <p:nvPr/>
        </p:nvCxnSpPr>
        <p:spPr bwMode="auto">
          <a:xfrm>
            <a:off x="2311675" y="4773684"/>
            <a:ext cx="1" cy="427037"/>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129" name="Straight Connector 128"/>
          <p:cNvCxnSpPr/>
          <p:nvPr/>
        </p:nvCxnSpPr>
        <p:spPr bwMode="auto">
          <a:xfrm>
            <a:off x="3332571" y="4753168"/>
            <a:ext cx="1" cy="427037"/>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130" name="Straight Connector 129"/>
          <p:cNvCxnSpPr/>
          <p:nvPr/>
        </p:nvCxnSpPr>
        <p:spPr bwMode="auto">
          <a:xfrm>
            <a:off x="4353467" y="4775394"/>
            <a:ext cx="1" cy="427037"/>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630846" name="Straight Connector 630845"/>
          <p:cNvCxnSpPr>
            <a:cxnSpLocks/>
            <a:stCxn id="110" idx="5"/>
            <a:endCxn id="114" idx="1"/>
          </p:cNvCxnSpPr>
          <p:nvPr/>
        </p:nvCxnSpPr>
        <p:spPr bwMode="auto">
          <a:xfrm>
            <a:off x="2440540" y="5513730"/>
            <a:ext cx="746316" cy="464461"/>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65" name="Straight Connector 64"/>
          <p:cNvCxnSpPr>
            <a:cxnSpLocks/>
            <a:stCxn id="115" idx="4"/>
            <a:endCxn id="114" idx="0"/>
          </p:cNvCxnSpPr>
          <p:nvPr/>
        </p:nvCxnSpPr>
        <p:spPr bwMode="auto">
          <a:xfrm flipH="1">
            <a:off x="3315722" y="5562792"/>
            <a:ext cx="9706" cy="361695"/>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69" name="Straight Connector 68"/>
          <p:cNvCxnSpPr>
            <a:cxnSpLocks/>
            <a:stCxn id="114" idx="7"/>
            <a:endCxn id="116" idx="3"/>
          </p:cNvCxnSpPr>
          <p:nvPr/>
        </p:nvCxnSpPr>
        <p:spPr bwMode="auto">
          <a:xfrm flipV="1">
            <a:off x="3444587" y="5493214"/>
            <a:ext cx="763166" cy="484977"/>
          </a:xfrm>
          <a:prstGeom prst="line">
            <a:avLst/>
          </a:prstGeom>
          <a:solidFill>
            <a:schemeClr val="accent1"/>
          </a:solidFill>
          <a:ln w="19050" cap="flat" cmpd="sng" algn="ctr">
            <a:solidFill>
              <a:schemeClr val="tx1"/>
            </a:solidFill>
            <a:prstDash val="solid"/>
            <a:round/>
            <a:headEnd type="none" w="med" len="med"/>
            <a:tailEnd type="none" w="med" len="med"/>
          </a:ln>
          <a:effectLst/>
        </p:spPr>
      </p:cxnSp>
      <p:sp>
        <p:nvSpPr>
          <p:cNvPr id="168" name="Oval 31"/>
          <p:cNvSpPr>
            <a:spLocks noChangeAspect="1" noChangeArrowheads="1"/>
          </p:cNvSpPr>
          <p:nvPr/>
        </p:nvSpPr>
        <p:spPr bwMode="auto">
          <a:xfrm>
            <a:off x="10369116" y="435174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69" name="Oval 31"/>
          <p:cNvSpPr>
            <a:spLocks noChangeAspect="1" noChangeArrowheads="1"/>
          </p:cNvSpPr>
          <p:nvPr/>
        </p:nvSpPr>
        <p:spPr bwMode="auto">
          <a:xfrm>
            <a:off x="9335991" y="435174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70" name="Oval 39"/>
          <p:cNvSpPr>
            <a:spLocks noChangeAspect="1" noChangeArrowheads="1"/>
          </p:cNvSpPr>
          <p:nvPr/>
        </p:nvSpPr>
        <p:spPr bwMode="auto">
          <a:xfrm>
            <a:off x="9335990" y="5873426"/>
            <a:ext cx="366713"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sp>
        <p:nvSpPr>
          <p:cNvPr id="173" name="Oval 33"/>
          <p:cNvSpPr>
            <a:spLocks noChangeAspect="1" noChangeArrowheads="1"/>
          </p:cNvSpPr>
          <p:nvPr/>
        </p:nvSpPr>
        <p:spPr bwMode="auto">
          <a:xfrm>
            <a:off x="9335990" y="5182555"/>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174" name="Oval 33"/>
          <p:cNvSpPr>
            <a:spLocks noChangeAspect="1" noChangeArrowheads="1"/>
          </p:cNvSpPr>
          <p:nvPr/>
        </p:nvSpPr>
        <p:spPr bwMode="auto">
          <a:xfrm>
            <a:off x="10369116" y="5196533"/>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cxnSp>
        <p:nvCxnSpPr>
          <p:cNvPr id="177" name="Straight Connector 176"/>
          <p:cNvCxnSpPr/>
          <p:nvPr/>
        </p:nvCxnSpPr>
        <p:spPr bwMode="auto">
          <a:xfrm>
            <a:off x="8604430" y="5521863"/>
            <a:ext cx="770437" cy="449194"/>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178" name="Straight Connector 177"/>
          <p:cNvCxnSpPr/>
          <p:nvPr/>
        </p:nvCxnSpPr>
        <p:spPr bwMode="auto">
          <a:xfrm flipV="1">
            <a:off x="9684474" y="5518620"/>
            <a:ext cx="778186" cy="450117"/>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179" name="Straight Connector 178"/>
          <p:cNvCxnSpPr/>
          <p:nvPr/>
        </p:nvCxnSpPr>
        <p:spPr bwMode="auto">
          <a:xfrm>
            <a:off x="9519104" y="5563245"/>
            <a:ext cx="4457" cy="326520"/>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5" name="Straight Connector 4"/>
          <p:cNvCxnSpPr>
            <a:stCxn id="87" idx="5"/>
            <a:endCxn id="76" idx="1"/>
          </p:cNvCxnSpPr>
          <p:nvPr/>
        </p:nvCxnSpPr>
        <p:spPr bwMode="auto">
          <a:xfrm>
            <a:off x="9643940" y="1597186"/>
            <a:ext cx="774067" cy="489440"/>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73" name="Straight Connector 72"/>
          <p:cNvCxnSpPr/>
          <p:nvPr/>
        </p:nvCxnSpPr>
        <p:spPr bwMode="auto">
          <a:xfrm>
            <a:off x="3432410" y="4718396"/>
            <a:ext cx="774067" cy="489440"/>
          </a:xfrm>
          <a:prstGeom prst="line">
            <a:avLst/>
          </a:prstGeom>
          <a:solidFill>
            <a:schemeClr val="accent1"/>
          </a:solidFill>
          <a:ln w="19050" cap="flat" cmpd="sng" algn="ctr">
            <a:solidFill>
              <a:schemeClr val="tx1"/>
            </a:solidFill>
            <a:prstDash val="solid"/>
            <a:round/>
            <a:headEnd type="none" w="med" len="med"/>
            <a:tailEnd type="none" w="med" len="med"/>
          </a:ln>
          <a:effectLst/>
        </p:spPr>
      </p:cxnSp>
      <p:sp>
        <p:nvSpPr>
          <p:cNvPr id="79" name="Text Box 43"/>
          <p:cNvSpPr txBox="1">
            <a:spLocks noChangeArrowheads="1"/>
          </p:cNvSpPr>
          <p:nvPr/>
        </p:nvSpPr>
        <p:spPr bwMode="auto">
          <a:xfrm>
            <a:off x="2308098" y="3094881"/>
            <a:ext cx="1558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solidFill>
                  <a:schemeClr val="accent2"/>
                </a:solidFill>
              </a:rPr>
              <a:t>back edge</a:t>
            </a:r>
          </a:p>
        </p:txBody>
      </p:sp>
      <p:grpSp>
        <p:nvGrpSpPr>
          <p:cNvPr id="82" name="Group 49"/>
          <p:cNvGrpSpPr>
            <a:grpSpLocks/>
          </p:cNvGrpSpPr>
          <p:nvPr/>
        </p:nvGrpSpPr>
        <p:grpSpPr bwMode="auto">
          <a:xfrm>
            <a:off x="1241299" y="2472471"/>
            <a:ext cx="877888" cy="852487"/>
            <a:chOff x="432" y="1691"/>
            <a:chExt cx="937" cy="537"/>
          </a:xfrm>
        </p:grpSpPr>
        <p:sp>
          <p:nvSpPr>
            <p:cNvPr id="83" name="Line 50"/>
            <p:cNvSpPr>
              <a:spLocks noChangeShapeType="1"/>
            </p:cNvSpPr>
            <p:nvPr/>
          </p:nvSpPr>
          <p:spPr bwMode="auto">
            <a:xfrm>
              <a:off x="432" y="1959"/>
              <a:ext cx="937" cy="0"/>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84" name="Line 51"/>
            <p:cNvSpPr>
              <a:spLocks noChangeShapeType="1"/>
            </p:cNvSpPr>
            <p:nvPr/>
          </p:nvSpPr>
          <p:spPr bwMode="auto">
            <a:xfrm>
              <a:off x="432" y="2228"/>
              <a:ext cx="937" cy="0"/>
            </a:xfrm>
            <a:prstGeom prst="line">
              <a:avLst/>
            </a:prstGeom>
            <a:noFill/>
            <a:ln w="38100">
              <a:solidFill>
                <a:schemeClr val="accent2"/>
              </a:solidFill>
              <a:prstDash val="dash"/>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85" name="Line 52"/>
            <p:cNvSpPr>
              <a:spLocks noChangeShapeType="1"/>
            </p:cNvSpPr>
            <p:nvPr/>
          </p:nvSpPr>
          <p:spPr bwMode="auto">
            <a:xfrm>
              <a:off x="432" y="1691"/>
              <a:ext cx="93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78" name="Oval 32">
            <a:extLst>
              <a:ext uri="{FF2B5EF4-FFF2-40B4-BE49-F238E27FC236}">
                <a16:creationId xmlns:a16="http://schemas.microsoft.com/office/drawing/2014/main" id="{5445ED2C-64A7-4BBB-A736-970838B5EA3C}"/>
              </a:ext>
            </a:extLst>
          </p:cNvPr>
          <p:cNvSpPr>
            <a:spLocks noChangeAspect="1" noChangeArrowheads="1"/>
          </p:cNvSpPr>
          <p:nvPr/>
        </p:nvSpPr>
        <p:spPr bwMode="auto">
          <a:xfrm>
            <a:off x="712218" y="588168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86" name="Oval 26">
            <a:extLst>
              <a:ext uri="{FF2B5EF4-FFF2-40B4-BE49-F238E27FC236}">
                <a16:creationId xmlns:a16="http://schemas.microsoft.com/office/drawing/2014/main" id="{B79468B5-794D-4BBE-B8A7-67C62B0B7D24}"/>
              </a:ext>
            </a:extLst>
          </p:cNvPr>
          <p:cNvSpPr>
            <a:spLocks noChangeAspect="1" noChangeArrowheads="1"/>
          </p:cNvSpPr>
          <p:nvPr/>
        </p:nvSpPr>
        <p:spPr bwMode="auto">
          <a:xfrm>
            <a:off x="6386689" y="2652402"/>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89" name="Oval 26">
            <a:extLst>
              <a:ext uri="{FF2B5EF4-FFF2-40B4-BE49-F238E27FC236}">
                <a16:creationId xmlns:a16="http://schemas.microsoft.com/office/drawing/2014/main" id="{02C13A5E-C62F-4DDA-86B6-82BD03105113}"/>
              </a:ext>
            </a:extLst>
          </p:cNvPr>
          <p:cNvSpPr>
            <a:spLocks noChangeAspect="1" noChangeArrowheads="1"/>
          </p:cNvSpPr>
          <p:nvPr/>
        </p:nvSpPr>
        <p:spPr bwMode="auto">
          <a:xfrm>
            <a:off x="6901289" y="2652401"/>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90" name="Oval 26">
            <a:extLst>
              <a:ext uri="{FF2B5EF4-FFF2-40B4-BE49-F238E27FC236}">
                <a16:creationId xmlns:a16="http://schemas.microsoft.com/office/drawing/2014/main" id="{22CC33D8-3423-493F-B608-735CF006B15E}"/>
              </a:ext>
            </a:extLst>
          </p:cNvPr>
          <p:cNvSpPr>
            <a:spLocks noChangeAspect="1" noChangeArrowheads="1"/>
          </p:cNvSpPr>
          <p:nvPr/>
        </p:nvSpPr>
        <p:spPr bwMode="auto">
          <a:xfrm>
            <a:off x="7434006" y="2669519"/>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91" name="Oval 31">
            <a:extLst>
              <a:ext uri="{FF2B5EF4-FFF2-40B4-BE49-F238E27FC236}">
                <a16:creationId xmlns:a16="http://schemas.microsoft.com/office/drawing/2014/main" id="{0AB5D0FD-B52F-437D-8534-BDD1AC65F897}"/>
              </a:ext>
            </a:extLst>
          </p:cNvPr>
          <p:cNvSpPr>
            <a:spLocks noChangeAspect="1" noChangeArrowheads="1"/>
          </p:cNvSpPr>
          <p:nvPr/>
        </p:nvSpPr>
        <p:spPr bwMode="auto">
          <a:xfrm>
            <a:off x="6391957" y="2652401"/>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92" name="Oval 31">
            <a:extLst>
              <a:ext uri="{FF2B5EF4-FFF2-40B4-BE49-F238E27FC236}">
                <a16:creationId xmlns:a16="http://schemas.microsoft.com/office/drawing/2014/main" id="{EE945637-7901-46AD-8FC2-9CBB7C78D5DD}"/>
              </a:ext>
            </a:extLst>
          </p:cNvPr>
          <p:cNvSpPr>
            <a:spLocks noChangeAspect="1" noChangeArrowheads="1"/>
          </p:cNvSpPr>
          <p:nvPr/>
        </p:nvSpPr>
        <p:spPr bwMode="auto">
          <a:xfrm>
            <a:off x="6900175" y="265233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93" name="Oval 31">
            <a:extLst>
              <a:ext uri="{FF2B5EF4-FFF2-40B4-BE49-F238E27FC236}">
                <a16:creationId xmlns:a16="http://schemas.microsoft.com/office/drawing/2014/main" id="{87F38D37-34F4-484C-88E8-A168094A29C7}"/>
              </a:ext>
            </a:extLst>
          </p:cNvPr>
          <p:cNvSpPr>
            <a:spLocks noChangeAspect="1" noChangeArrowheads="1"/>
          </p:cNvSpPr>
          <p:nvPr/>
        </p:nvSpPr>
        <p:spPr bwMode="auto">
          <a:xfrm>
            <a:off x="7431780" y="265943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94" name="Oval 26">
            <a:extLst>
              <a:ext uri="{FF2B5EF4-FFF2-40B4-BE49-F238E27FC236}">
                <a16:creationId xmlns:a16="http://schemas.microsoft.com/office/drawing/2014/main" id="{A68A4552-0D45-420C-B6E6-46A06B4BE942}"/>
              </a:ext>
            </a:extLst>
          </p:cNvPr>
          <p:cNvSpPr>
            <a:spLocks noChangeAspect="1" noChangeArrowheads="1"/>
          </p:cNvSpPr>
          <p:nvPr/>
        </p:nvSpPr>
        <p:spPr bwMode="auto">
          <a:xfrm>
            <a:off x="9334675" y="5201072"/>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95" name="Oval 26">
            <a:extLst>
              <a:ext uri="{FF2B5EF4-FFF2-40B4-BE49-F238E27FC236}">
                <a16:creationId xmlns:a16="http://schemas.microsoft.com/office/drawing/2014/main" id="{437D5184-83FC-445D-9F9C-1F1EEE6822AC}"/>
              </a:ext>
            </a:extLst>
          </p:cNvPr>
          <p:cNvSpPr>
            <a:spLocks noChangeAspect="1" noChangeArrowheads="1"/>
          </p:cNvSpPr>
          <p:nvPr/>
        </p:nvSpPr>
        <p:spPr bwMode="auto">
          <a:xfrm>
            <a:off x="10366529" y="5194169"/>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cxnSp>
        <p:nvCxnSpPr>
          <p:cNvPr id="96" name="Straight Connector 95">
            <a:extLst>
              <a:ext uri="{FF2B5EF4-FFF2-40B4-BE49-F238E27FC236}">
                <a16:creationId xmlns:a16="http://schemas.microsoft.com/office/drawing/2014/main" id="{121F560B-1602-4ACD-B589-EFE6EB7D7A5F}"/>
              </a:ext>
            </a:extLst>
          </p:cNvPr>
          <p:cNvCxnSpPr>
            <a:cxnSpLocks/>
            <a:endCxn id="95" idx="1"/>
          </p:cNvCxnSpPr>
          <p:nvPr/>
        </p:nvCxnSpPr>
        <p:spPr bwMode="auto">
          <a:xfrm>
            <a:off x="9620006" y="4674598"/>
            <a:ext cx="799901" cy="573275"/>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97" name="Straight Connector 96">
            <a:extLst>
              <a:ext uri="{FF2B5EF4-FFF2-40B4-BE49-F238E27FC236}">
                <a16:creationId xmlns:a16="http://schemas.microsoft.com/office/drawing/2014/main" id="{BCB564AE-BAF4-40F9-8684-3C77AB9BC519}"/>
              </a:ext>
            </a:extLst>
          </p:cNvPr>
          <p:cNvCxnSpPr>
            <a:cxnSpLocks/>
            <a:endCxn id="94" idx="0"/>
          </p:cNvCxnSpPr>
          <p:nvPr/>
        </p:nvCxnSpPr>
        <p:spPr bwMode="auto">
          <a:xfrm>
            <a:off x="9516387" y="4727190"/>
            <a:ext cx="532" cy="473882"/>
          </a:xfrm>
          <a:prstGeom prst="line">
            <a:avLst/>
          </a:prstGeom>
          <a:solidFill>
            <a:schemeClr val="accent1"/>
          </a:solidFill>
          <a:ln w="19050" cap="flat" cmpd="sng" algn="ctr">
            <a:solidFill>
              <a:schemeClr val="tx1"/>
            </a:solidFill>
            <a:prstDash val="solid"/>
            <a:round/>
            <a:headEnd type="none" w="med" len="med"/>
            <a:tailEnd type="none" w="med" len="med"/>
          </a:ln>
          <a:effectLst/>
        </p:spPr>
      </p:cxnSp>
      <p:sp>
        <p:nvSpPr>
          <p:cNvPr id="98" name="Oval 26">
            <a:extLst>
              <a:ext uri="{FF2B5EF4-FFF2-40B4-BE49-F238E27FC236}">
                <a16:creationId xmlns:a16="http://schemas.microsoft.com/office/drawing/2014/main" id="{3A82CA1F-55DE-47C2-8F77-032BCFAFE4D4}"/>
              </a:ext>
            </a:extLst>
          </p:cNvPr>
          <p:cNvSpPr>
            <a:spLocks noChangeAspect="1" noChangeArrowheads="1"/>
          </p:cNvSpPr>
          <p:nvPr/>
        </p:nvSpPr>
        <p:spPr bwMode="auto">
          <a:xfrm>
            <a:off x="6407213" y="5767794"/>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99" name="Oval 26">
            <a:extLst>
              <a:ext uri="{FF2B5EF4-FFF2-40B4-BE49-F238E27FC236}">
                <a16:creationId xmlns:a16="http://schemas.microsoft.com/office/drawing/2014/main" id="{E6773C9B-9A66-420E-A841-709D89B10A07}"/>
              </a:ext>
            </a:extLst>
          </p:cNvPr>
          <p:cNvSpPr>
            <a:spLocks noChangeAspect="1" noChangeArrowheads="1"/>
          </p:cNvSpPr>
          <p:nvPr/>
        </p:nvSpPr>
        <p:spPr bwMode="auto">
          <a:xfrm>
            <a:off x="6937941" y="5785379"/>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00" name="Oval 26">
            <a:extLst>
              <a:ext uri="{FF2B5EF4-FFF2-40B4-BE49-F238E27FC236}">
                <a16:creationId xmlns:a16="http://schemas.microsoft.com/office/drawing/2014/main" id="{062FA0C0-06CB-49AE-A371-3C71BBB88D93}"/>
              </a:ext>
            </a:extLst>
          </p:cNvPr>
          <p:cNvSpPr>
            <a:spLocks noChangeAspect="1" noChangeArrowheads="1"/>
          </p:cNvSpPr>
          <p:nvPr/>
        </p:nvSpPr>
        <p:spPr bwMode="auto">
          <a:xfrm>
            <a:off x="7468669" y="5785379"/>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sp>
        <p:nvSpPr>
          <p:cNvPr id="101" name="Oval 31">
            <a:extLst>
              <a:ext uri="{FF2B5EF4-FFF2-40B4-BE49-F238E27FC236}">
                <a16:creationId xmlns:a16="http://schemas.microsoft.com/office/drawing/2014/main" id="{FCEB4E1A-67BB-4577-B589-0D28483AFFB2}"/>
              </a:ext>
            </a:extLst>
          </p:cNvPr>
          <p:cNvSpPr>
            <a:spLocks noChangeAspect="1" noChangeArrowheads="1"/>
          </p:cNvSpPr>
          <p:nvPr/>
        </p:nvSpPr>
        <p:spPr bwMode="auto">
          <a:xfrm>
            <a:off x="6952106" y="5785315"/>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02" name="Oval 31">
            <a:extLst>
              <a:ext uri="{FF2B5EF4-FFF2-40B4-BE49-F238E27FC236}">
                <a16:creationId xmlns:a16="http://schemas.microsoft.com/office/drawing/2014/main" id="{50BF045E-A879-4549-8176-ADA5E5B44225}"/>
              </a:ext>
            </a:extLst>
          </p:cNvPr>
          <p:cNvSpPr>
            <a:spLocks noChangeAspect="1" noChangeArrowheads="1"/>
          </p:cNvSpPr>
          <p:nvPr/>
        </p:nvSpPr>
        <p:spPr bwMode="auto">
          <a:xfrm>
            <a:off x="6403607" y="577463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03" name="Oval 33">
            <a:extLst>
              <a:ext uri="{FF2B5EF4-FFF2-40B4-BE49-F238E27FC236}">
                <a16:creationId xmlns:a16="http://schemas.microsoft.com/office/drawing/2014/main" id="{B437A3DF-9A4D-4560-A9F9-3004E7675A86}"/>
              </a:ext>
            </a:extLst>
          </p:cNvPr>
          <p:cNvSpPr>
            <a:spLocks noChangeAspect="1" noChangeArrowheads="1"/>
          </p:cNvSpPr>
          <p:nvPr/>
        </p:nvSpPr>
        <p:spPr bwMode="auto">
          <a:xfrm>
            <a:off x="7463056" y="578538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04" name="Straight Connector 103">
            <a:extLst>
              <a:ext uri="{FF2B5EF4-FFF2-40B4-BE49-F238E27FC236}">
                <a16:creationId xmlns:a16="http://schemas.microsoft.com/office/drawing/2014/main" id="{172D625A-D35D-4C92-B5BF-1C77EDEB2EBF}"/>
              </a:ext>
            </a:extLst>
          </p:cNvPr>
          <p:cNvCxnSpPr/>
          <p:nvPr/>
        </p:nvCxnSpPr>
        <p:spPr bwMode="auto">
          <a:xfrm>
            <a:off x="10555777" y="4735922"/>
            <a:ext cx="1" cy="427037"/>
          </a:xfrm>
          <a:prstGeom prst="line">
            <a:avLst/>
          </a:prstGeom>
          <a:solidFill>
            <a:schemeClr val="accent1"/>
          </a:solidFill>
          <a:ln w="19050" cap="flat" cmpd="sng" algn="ctr">
            <a:solidFill>
              <a:schemeClr val="tx1"/>
            </a:solidFill>
            <a:prstDash val="solid"/>
            <a:round/>
            <a:headEnd type="none" w="med" len="med"/>
            <a:tailEnd type="none" w="med" len="med"/>
          </a:ln>
          <a:effectLst/>
        </p:spPr>
      </p:cxnSp>
      <p:sp>
        <p:nvSpPr>
          <p:cNvPr id="105" name="TextBox 104">
            <a:extLst>
              <a:ext uri="{FF2B5EF4-FFF2-40B4-BE49-F238E27FC236}">
                <a16:creationId xmlns:a16="http://schemas.microsoft.com/office/drawing/2014/main" id="{DBCD42CC-6ED8-4E2E-B5C9-1E56E43D145A}"/>
              </a:ext>
            </a:extLst>
          </p:cNvPr>
          <p:cNvSpPr txBox="1"/>
          <p:nvPr/>
        </p:nvSpPr>
        <p:spPr>
          <a:xfrm>
            <a:off x="1571770" y="3754201"/>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1</a:t>
            </a:r>
          </a:p>
        </p:txBody>
      </p:sp>
      <p:sp>
        <p:nvSpPr>
          <p:cNvPr id="107" name="TextBox 106">
            <a:extLst>
              <a:ext uri="{FF2B5EF4-FFF2-40B4-BE49-F238E27FC236}">
                <a16:creationId xmlns:a16="http://schemas.microsoft.com/office/drawing/2014/main" id="{01F5A308-4C4C-4579-A2BD-1747FC7B7990}"/>
              </a:ext>
            </a:extLst>
          </p:cNvPr>
          <p:cNvSpPr txBox="1"/>
          <p:nvPr/>
        </p:nvSpPr>
        <p:spPr>
          <a:xfrm>
            <a:off x="8246929" y="355871"/>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2</a:t>
            </a:r>
          </a:p>
        </p:txBody>
      </p:sp>
      <p:sp>
        <p:nvSpPr>
          <p:cNvPr id="109" name="TextBox 108">
            <a:extLst>
              <a:ext uri="{FF2B5EF4-FFF2-40B4-BE49-F238E27FC236}">
                <a16:creationId xmlns:a16="http://schemas.microsoft.com/office/drawing/2014/main" id="{E193148B-D1B8-4C1F-BE60-13F59BF5170E}"/>
              </a:ext>
            </a:extLst>
          </p:cNvPr>
          <p:cNvSpPr txBox="1"/>
          <p:nvPr/>
        </p:nvSpPr>
        <p:spPr>
          <a:xfrm>
            <a:off x="8238343" y="3485575"/>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3</a:t>
            </a:r>
          </a:p>
        </p:txBody>
      </p:sp>
      <p:sp>
        <p:nvSpPr>
          <p:cNvPr id="117" name="Oval 19">
            <a:extLst>
              <a:ext uri="{FF2B5EF4-FFF2-40B4-BE49-F238E27FC236}">
                <a16:creationId xmlns:a16="http://schemas.microsoft.com/office/drawing/2014/main" id="{2E7FEAC6-F74D-5C4A-BA6A-81569E6A5819}"/>
              </a:ext>
            </a:extLst>
          </p:cNvPr>
          <p:cNvSpPr>
            <a:spLocks noChangeAspect="1" noChangeArrowheads="1"/>
          </p:cNvSpPr>
          <p:nvPr/>
        </p:nvSpPr>
        <p:spPr bwMode="auto">
          <a:xfrm>
            <a:off x="3157468" y="3715656"/>
            <a:ext cx="364487"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18" name="Oval 26">
            <a:extLst>
              <a:ext uri="{FF2B5EF4-FFF2-40B4-BE49-F238E27FC236}">
                <a16:creationId xmlns:a16="http://schemas.microsoft.com/office/drawing/2014/main" id="{58BD97F8-87A4-3F4A-A859-AA7B3FF20F5F}"/>
              </a:ext>
            </a:extLst>
          </p:cNvPr>
          <p:cNvSpPr>
            <a:spLocks noChangeAspect="1" noChangeArrowheads="1"/>
          </p:cNvSpPr>
          <p:nvPr/>
        </p:nvSpPr>
        <p:spPr bwMode="auto">
          <a:xfrm>
            <a:off x="2127219" y="5211935"/>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sp>
        <p:nvSpPr>
          <p:cNvPr id="119" name="Oval 19">
            <a:extLst>
              <a:ext uri="{FF2B5EF4-FFF2-40B4-BE49-F238E27FC236}">
                <a16:creationId xmlns:a16="http://schemas.microsoft.com/office/drawing/2014/main" id="{8F9B3D27-B8C1-F148-A4EF-856FFE3E0CA4}"/>
              </a:ext>
            </a:extLst>
          </p:cNvPr>
          <p:cNvSpPr>
            <a:spLocks noChangeAspect="1" noChangeArrowheads="1"/>
          </p:cNvSpPr>
          <p:nvPr/>
        </p:nvSpPr>
        <p:spPr bwMode="auto">
          <a:xfrm>
            <a:off x="9324579" y="544912"/>
            <a:ext cx="364487"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20" name="Oval 18">
            <a:extLst>
              <a:ext uri="{FF2B5EF4-FFF2-40B4-BE49-F238E27FC236}">
                <a16:creationId xmlns:a16="http://schemas.microsoft.com/office/drawing/2014/main" id="{0778F4F2-2314-AC4C-AD9B-D1D128FCB547}"/>
              </a:ext>
            </a:extLst>
          </p:cNvPr>
          <p:cNvSpPr>
            <a:spLocks noChangeAspect="1" noChangeArrowheads="1"/>
          </p:cNvSpPr>
          <p:nvPr/>
        </p:nvSpPr>
        <p:spPr bwMode="auto">
          <a:xfrm>
            <a:off x="8296798" y="1275017"/>
            <a:ext cx="364487"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21" name="Oval 26">
            <a:extLst>
              <a:ext uri="{FF2B5EF4-FFF2-40B4-BE49-F238E27FC236}">
                <a16:creationId xmlns:a16="http://schemas.microsoft.com/office/drawing/2014/main" id="{B1F85FD7-60BA-964C-90D6-D12AE4AAAEC7}"/>
              </a:ext>
            </a:extLst>
          </p:cNvPr>
          <p:cNvSpPr>
            <a:spLocks noChangeAspect="1" noChangeArrowheads="1"/>
          </p:cNvSpPr>
          <p:nvPr/>
        </p:nvSpPr>
        <p:spPr bwMode="auto">
          <a:xfrm>
            <a:off x="8301274" y="2030444"/>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22" name="AutoShape 21">
            <a:extLst>
              <a:ext uri="{FF2B5EF4-FFF2-40B4-BE49-F238E27FC236}">
                <a16:creationId xmlns:a16="http://schemas.microsoft.com/office/drawing/2014/main" id="{272E6936-3D5A-E34D-81FE-4ED0CEB24DB7}"/>
              </a:ext>
            </a:extLst>
          </p:cNvPr>
          <p:cNvCxnSpPr>
            <a:cxnSpLocks noChangeAspect="1" noChangeShapeType="1"/>
          </p:cNvCxnSpPr>
          <p:nvPr/>
        </p:nvCxnSpPr>
        <p:spPr bwMode="auto">
          <a:xfrm flipH="1">
            <a:off x="8621347" y="859206"/>
            <a:ext cx="768420" cy="469900"/>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sp>
        <p:nvSpPr>
          <p:cNvPr id="123" name="Oval 32">
            <a:extLst>
              <a:ext uri="{FF2B5EF4-FFF2-40B4-BE49-F238E27FC236}">
                <a16:creationId xmlns:a16="http://schemas.microsoft.com/office/drawing/2014/main" id="{60068C0E-BD08-3F4B-85F9-D58B766C70AA}"/>
              </a:ext>
            </a:extLst>
          </p:cNvPr>
          <p:cNvSpPr>
            <a:spLocks noChangeAspect="1" noChangeArrowheads="1"/>
          </p:cNvSpPr>
          <p:nvPr/>
        </p:nvSpPr>
        <p:spPr bwMode="auto">
          <a:xfrm>
            <a:off x="9337975" y="3672295"/>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24" name="Oval 31">
            <a:extLst>
              <a:ext uri="{FF2B5EF4-FFF2-40B4-BE49-F238E27FC236}">
                <a16:creationId xmlns:a16="http://schemas.microsoft.com/office/drawing/2014/main" id="{6165148B-F23B-E448-A7B9-6108F91BA70E}"/>
              </a:ext>
            </a:extLst>
          </p:cNvPr>
          <p:cNvSpPr>
            <a:spLocks noChangeAspect="1" noChangeArrowheads="1"/>
          </p:cNvSpPr>
          <p:nvPr/>
        </p:nvSpPr>
        <p:spPr bwMode="auto">
          <a:xfrm>
            <a:off x="8332927" y="438126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25" name="Oval 33">
            <a:extLst>
              <a:ext uri="{FF2B5EF4-FFF2-40B4-BE49-F238E27FC236}">
                <a16:creationId xmlns:a16="http://schemas.microsoft.com/office/drawing/2014/main" id="{304C0D37-3638-F34A-827D-02362A824EFC}"/>
              </a:ext>
            </a:extLst>
          </p:cNvPr>
          <p:cNvSpPr>
            <a:spLocks noChangeAspect="1" noChangeArrowheads="1"/>
          </p:cNvSpPr>
          <p:nvPr/>
        </p:nvSpPr>
        <p:spPr bwMode="auto">
          <a:xfrm>
            <a:off x="8323227" y="518020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26" name="AutoShape 34">
            <a:extLst>
              <a:ext uri="{FF2B5EF4-FFF2-40B4-BE49-F238E27FC236}">
                <a16:creationId xmlns:a16="http://schemas.microsoft.com/office/drawing/2014/main" id="{3AA1E7E7-B84C-5B4A-A9E8-F2E0F9969BBE}"/>
              </a:ext>
            </a:extLst>
          </p:cNvPr>
          <p:cNvCxnSpPr>
            <a:cxnSpLocks noChangeAspect="1" noChangeShapeType="1"/>
          </p:cNvCxnSpPr>
          <p:nvPr/>
        </p:nvCxnSpPr>
        <p:spPr bwMode="auto">
          <a:xfrm flipH="1">
            <a:off x="8676348" y="3982071"/>
            <a:ext cx="744538" cy="438150"/>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27" name="AutoShape 35">
            <a:extLst>
              <a:ext uri="{FF2B5EF4-FFF2-40B4-BE49-F238E27FC236}">
                <a16:creationId xmlns:a16="http://schemas.microsoft.com/office/drawing/2014/main" id="{193F3637-35D1-5647-8D50-AE453F7D0E86}"/>
              </a:ext>
            </a:extLst>
          </p:cNvPr>
          <p:cNvCxnSpPr>
            <a:cxnSpLocks noChangeAspect="1" noChangeShapeType="1"/>
          </p:cNvCxnSpPr>
          <p:nvPr/>
        </p:nvCxnSpPr>
        <p:spPr bwMode="auto">
          <a:xfrm flipV="1">
            <a:off x="8520261" y="4733214"/>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28" name="AutoShape 41">
            <a:extLst>
              <a:ext uri="{FF2B5EF4-FFF2-40B4-BE49-F238E27FC236}">
                <a16:creationId xmlns:a16="http://schemas.microsoft.com/office/drawing/2014/main" id="{4B8D795B-A367-9041-9887-525A19D4A453}"/>
              </a:ext>
            </a:extLst>
          </p:cNvPr>
          <p:cNvCxnSpPr>
            <a:cxnSpLocks noChangeAspect="1" noChangeShapeType="1"/>
          </p:cNvCxnSpPr>
          <p:nvPr/>
        </p:nvCxnSpPr>
        <p:spPr bwMode="auto">
          <a:xfrm flipH="1" flipV="1">
            <a:off x="9665895" y="3999533"/>
            <a:ext cx="769938" cy="420688"/>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cxnSp>
        <p:nvCxnSpPr>
          <p:cNvPr id="131" name="AutoShape 37">
            <a:extLst>
              <a:ext uri="{FF2B5EF4-FFF2-40B4-BE49-F238E27FC236}">
                <a16:creationId xmlns:a16="http://schemas.microsoft.com/office/drawing/2014/main" id="{882BA982-9777-EA47-B4B6-1754A2209B6B}"/>
              </a:ext>
            </a:extLst>
          </p:cNvPr>
          <p:cNvCxnSpPr>
            <a:cxnSpLocks noChangeAspect="1" noChangeShapeType="1"/>
          </p:cNvCxnSpPr>
          <p:nvPr/>
        </p:nvCxnSpPr>
        <p:spPr bwMode="auto">
          <a:xfrm>
            <a:off x="9521331" y="4039008"/>
            <a:ext cx="0" cy="328613"/>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pic>
        <p:nvPicPr>
          <p:cNvPr id="6" name="Audio 5">
            <a:hlinkClick r:id="" action="ppaction://media"/>
            <a:extLst>
              <a:ext uri="{FF2B5EF4-FFF2-40B4-BE49-F238E27FC236}">
                <a16:creationId xmlns:a16="http://schemas.microsoft.com/office/drawing/2014/main" id="{449448C7-880D-A94F-A77F-C41C5F0718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048888667"/>
      </p:ext>
    </p:extLst>
  </p:cSld>
  <p:clrMapOvr>
    <a:masterClrMapping/>
  </p:clrMapOvr>
  <mc:AlternateContent xmlns:mc="http://schemas.openxmlformats.org/markup-compatibility/2006">
    <mc:Choice xmlns:p14="http://schemas.microsoft.com/office/powerpoint/2010/main" Requires="p14">
      <p:transition spd="med" p14:dur="700" advTm="90998">
        <p:fade/>
      </p:transition>
    </mc:Choice>
    <mc:Fallback>
      <p:transition spd="med" advTm="909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1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6"/>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2"/>
          <p:cNvSpPr>
            <a:spLocks noGrp="1" noChangeArrowheads="1"/>
          </p:cNvSpPr>
          <p:nvPr>
            <p:ph type="title"/>
          </p:nvPr>
        </p:nvSpPr>
        <p:spPr>
          <a:xfrm>
            <a:off x="2171636" y="381634"/>
            <a:ext cx="7772400" cy="642938"/>
          </a:xfrm>
        </p:spPr>
        <p:txBody>
          <a:bodyPr/>
          <a:lstStyle/>
          <a:p>
            <a:pPr eaLnBrk="1" hangingPunct="1"/>
            <a:r>
              <a:rPr lang="en-US" altLang="en-US" sz="4000" dirty="0"/>
              <a:t>Example</a:t>
            </a:r>
          </a:p>
        </p:txBody>
      </p:sp>
      <p:grpSp>
        <p:nvGrpSpPr>
          <p:cNvPr id="4" name="Group 29"/>
          <p:cNvGrpSpPr>
            <a:grpSpLocks/>
          </p:cNvGrpSpPr>
          <p:nvPr/>
        </p:nvGrpSpPr>
        <p:grpSpPr bwMode="auto">
          <a:xfrm>
            <a:off x="8254728" y="3737887"/>
            <a:ext cx="2098675" cy="1876426"/>
            <a:chOff x="3219" y="1075"/>
            <a:chExt cx="1322" cy="1182"/>
          </a:xfrm>
        </p:grpSpPr>
        <p:sp>
          <p:nvSpPr>
            <p:cNvPr id="24598" name="Oval 31"/>
            <p:cNvSpPr>
              <a:spLocks noChangeAspect="1" noChangeArrowheads="1"/>
            </p:cNvSpPr>
            <p:nvPr/>
          </p:nvSpPr>
          <p:spPr bwMode="auto">
            <a:xfrm>
              <a:off x="3227" y="1514"/>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4599" name="Oval 32"/>
            <p:cNvSpPr>
              <a:spLocks noChangeAspect="1" noChangeArrowheads="1"/>
            </p:cNvSpPr>
            <p:nvPr/>
          </p:nvSpPr>
          <p:spPr bwMode="auto">
            <a:xfrm>
              <a:off x="3859" y="107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4600" name="Oval 33"/>
            <p:cNvSpPr>
              <a:spLocks noChangeAspect="1" noChangeArrowheads="1"/>
            </p:cNvSpPr>
            <p:nvPr/>
          </p:nvSpPr>
          <p:spPr bwMode="auto">
            <a:xfrm>
              <a:off x="3219" y="202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24601" name="AutoShape 34"/>
            <p:cNvCxnSpPr>
              <a:cxnSpLocks noChangeAspect="1" noChangeShapeType="1"/>
              <a:stCxn id="24599" idx="3"/>
              <a:endCxn id="24598" idx="7"/>
            </p:cNvCxnSpPr>
            <p:nvPr/>
          </p:nvCxnSpPr>
          <p:spPr bwMode="auto">
            <a:xfrm flipH="1">
              <a:off x="3424" y="1272"/>
              <a:ext cx="469" cy="276"/>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4602" name="AutoShape 35"/>
            <p:cNvCxnSpPr>
              <a:cxnSpLocks noChangeAspect="1" noChangeShapeType="1"/>
              <a:stCxn id="24600" idx="0"/>
              <a:endCxn id="24598" idx="4"/>
            </p:cNvCxnSpPr>
            <p:nvPr/>
          </p:nvCxnSpPr>
          <p:spPr bwMode="auto">
            <a:xfrm flipV="1">
              <a:off x="3335" y="1745"/>
              <a:ext cx="8" cy="281"/>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4604" name="AutoShape 37"/>
            <p:cNvCxnSpPr>
              <a:cxnSpLocks noChangeAspect="1" noChangeShapeType="1"/>
              <a:stCxn id="24599" idx="4"/>
            </p:cNvCxnSpPr>
            <p:nvPr/>
          </p:nvCxnSpPr>
          <p:spPr bwMode="auto">
            <a:xfrm>
              <a:off x="3975" y="1306"/>
              <a:ext cx="0" cy="207"/>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cxnSp>
          <p:nvCxnSpPr>
            <p:cNvPr id="24608" name="AutoShape 41"/>
            <p:cNvCxnSpPr>
              <a:cxnSpLocks noChangeAspect="1" noChangeShapeType="1"/>
              <a:stCxn id="168" idx="1"/>
              <a:endCxn id="24599" idx="5"/>
            </p:cNvCxnSpPr>
            <p:nvPr/>
          </p:nvCxnSpPr>
          <p:spPr bwMode="auto">
            <a:xfrm flipH="1" flipV="1">
              <a:off x="4056" y="1272"/>
              <a:ext cx="485" cy="265"/>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grpSp>
      <p:sp>
        <p:nvSpPr>
          <p:cNvPr id="24584" name="Text Box 42"/>
          <p:cNvSpPr txBox="1">
            <a:spLocks noChangeArrowheads="1"/>
          </p:cNvSpPr>
          <p:nvPr/>
        </p:nvSpPr>
        <p:spPr bwMode="auto">
          <a:xfrm>
            <a:off x="2171322" y="2483970"/>
            <a:ext cx="219233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tx2"/>
                </a:solidFill>
              </a:rPr>
              <a:t>discovery edge</a:t>
            </a:r>
          </a:p>
        </p:txBody>
      </p:sp>
      <p:sp>
        <p:nvSpPr>
          <p:cNvPr id="24586" name="Oval 44"/>
          <p:cNvSpPr>
            <a:spLocks noChangeAspect="1" noChangeArrowheads="1"/>
          </p:cNvSpPr>
          <p:nvPr/>
        </p:nvSpPr>
        <p:spPr bwMode="auto">
          <a:xfrm>
            <a:off x="1360110" y="1675933"/>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4587" name="Text Box 45"/>
          <p:cNvSpPr txBox="1">
            <a:spLocks noChangeArrowheads="1"/>
          </p:cNvSpPr>
          <p:nvPr/>
        </p:nvSpPr>
        <p:spPr bwMode="auto">
          <a:xfrm>
            <a:off x="2171323" y="1629895"/>
            <a:ext cx="19732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tx2"/>
                </a:solidFill>
              </a:rPr>
              <a:t>visited vertex</a:t>
            </a:r>
          </a:p>
        </p:txBody>
      </p:sp>
      <p:sp>
        <p:nvSpPr>
          <p:cNvPr id="24588" name="Oval 46"/>
          <p:cNvSpPr>
            <a:spLocks noChangeAspect="1" noChangeArrowheads="1"/>
          </p:cNvSpPr>
          <p:nvPr/>
        </p:nvSpPr>
        <p:spPr bwMode="auto">
          <a:xfrm>
            <a:off x="1360110" y="1247308"/>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4589" name="Text Box 47"/>
          <p:cNvSpPr txBox="1">
            <a:spLocks noChangeArrowheads="1"/>
          </p:cNvSpPr>
          <p:nvPr/>
        </p:nvSpPr>
        <p:spPr bwMode="auto">
          <a:xfrm>
            <a:off x="2171323" y="1202857"/>
            <a:ext cx="2606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vertex</a:t>
            </a:r>
          </a:p>
        </p:txBody>
      </p:sp>
      <p:sp>
        <p:nvSpPr>
          <p:cNvPr id="24590" name="Text Box 48"/>
          <p:cNvSpPr txBox="1">
            <a:spLocks noChangeArrowheads="1"/>
          </p:cNvSpPr>
          <p:nvPr/>
        </p:nvSpPr>
        <p:spPr bwMode="auto">
          <a:xfrm>
            <a:off x="2171323" y="2056932"/>
            <a:ext cx="24288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edge</a:t>
            </a:r>
          </a:p>
        </p:txBody>
      </p:sp>
      <p:grpSp>
        <p:nvGrpSpPr>
          <p:cNvPr id="24591" name="Group 49"/>
          <p:cNvGrpSpPr>
            <a:grpSpLocks/>
          </p:cNvGrpSpPr>
          <p:nvPr/>
        </p:nvGrpSpPr>
        <p:grpSpPr bwMode="auto">
          <a:xfrm>
            <a:off x="1104522" y="2287122"/>
            <a:ext cx="877888" cy="425450"/>
            <a:chOff x="432" y="1691"/>
            <a:chExt cx="937" cy="268"/>
          </a:xfrm>
        </p:grpSpPr>
        <p:sp>
          <p:nvSpPr>
            <p:cNvPr id="24594" name="Line 50"/>
            <p:cNvSpPr>
              <a:spLocks noChangeShapeType="1"/>
            </p:cNvSpPr>
            <p:nvPr/>
          </p:nvSpPr>
          <p:spPr bwMode="auto">
            <a:xfrm>
              <a:off x="432" y="1959"/>
              <a:ext cx="937" cy="0"/>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6" name="Line 52"/>
            <p:cNvSpPr>
              <a:spLocks noChangeShapeType="1"/>
            </p:cNvSpPr>
            <p:nvPr/>
          </p:nvSpPr>
          <p:spPr bwMode="auto">
            <a:xfrm>
              <a:off x="432" y="1691"/>
              <a:ext cx="93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168" name="Oval 31"/>
          <p:cNvSpPr>
            <a:spLocks noChangeAspect="1" noChangeArrowheads="1"/>
          </p:cNvSpPr>
          <p:nvPr/>
        </p:nvSpPr>
        <p:spPr bwMode="auto">
          <a:xfrm>
            <a:off x="10299699" y="441734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69" name="Oval 31"/>
          <p:cNvSpPr>
            <a:spLocks noChangeAspect="1" noChangeArrowheads="1"/>
          </p:cNvSpPr>
          <p:nvPr/>
        </p:nvSpPr>
        <p:spPr bwMode="auto">
          <a:xfrm>
            <a:off x="9266574" y="441734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73" name="Oval 33"/>
          <p:cNvSpPr>
            <a:spLocks noChangeAspect="1" noChangeArrowheads="1"/>
          </p:cNvSpPr>
          <p:nvPr/>
        </p:nvSpPr>
        <p:spPr bwMode="auto">
          <a:xfrm>
            <a:off x="9266573" y="524814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174" name="Oval 33"/>
          <p:cNvSpPr>
            <a:spLocks noChangeAspect="1" noChangeArrowheads="1"/>
          </p:cNvSpPr>
          <p:nvPr/>
        </p:nvSpPr>
        <p:spPr bwMode="auto">
          <a:xfrm>
            <a:off x="10299699" y="5262125"/>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cxnSp>
        <p:nvCxnSpPr>
          <p:cNvPr id="175" name="AutoShape 35"/>
          <p:cNvCxnSpPr>
            <a:cxnSpLocks noChangeAspect="1" noChangeShapeType="1"/>
          </p:cNvCxnSpPr>
          <p:nvPr/>
        </p:nvCxnSpPr>
        <p:spPr bwMode="auto">
          <a:xfrm flipV="1">
            <a:off x="9434802" y="4796751"/>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76" name="AutoShape 35"/>
          <p:cNvCxnSpPr>
            <a:cxnSpLocks noChangeAspect="1" noChangeShapeType="1"/>
          </p:cNvCxnSpPr>
          <p:nvPr/>
        </p:nvCxnSpPr>
        <p:spPr bwMode="auto">
          <a:xfrm flipV="1">
            <a:off x="10476704" y="4799792"/>
            <a:ext cx="12700" cy="4460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77" name="Straight Connector 176"/>
          <p:cNvCxnSpPr/>
          <p:nvPr/>
        </p:nvCxnSpPr>
        <p:spPr bwMode="auto">
          <a:xfrm>
            <a:off x="8535013" y="5587455"/>
            <a:ext cx="770437" cy="44919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sp>
        <p:nvSpPr>
          <p:cNvPr id="70" name="Oval 31"/>
          <p:cNvSpPr>
            <a:spLocks noChangeAspect="1" noChangeArrowheads="1"/>
          </p:cNvSpPr>
          <p:nvPr/>
        </p:nvSpPr>
        <p:spPr bwMode="auto">
          <a:xfrm>
            <a:off x="9259088" y="5951203"/>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sp>
        <p:nvSpPr>
          <p:cNvPr id="83" name="Oval 26"/>
          <p:cNvSpPr>
            <a:spLocks noChangeAspect="1" noChangeArrowheads="1"/>
          </p:cNvSpPr>
          <p:nvPr/>
        </p:nvSpPr>
        <p:spPr bwMode="auto">
          <a:xfrm>
            <a:off x="752059" y="6016886"/>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84" name="Oval 26"/>
          <p:cNvSpPr>
            <a:spLocks noChangeAspect="1" noChangeArrowheads="1"/>
          </p:cNvSpPr>
          <p:nvPr/>
        </p:nvSpPr>
        <p:spPr bwMode="auto">
          <a:xfrm>
            <a:off x="1285279" y="6016885"/>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sp>
        <p:nvSpPr>
          <p:cNvPr id="85" name="Oval 26"/>
          <p:cNvSpPr>
            <a:spLocks noChangeAspect="1" noChangeArrowheads="1"/>
          </p:cNvSpPr>
          <p:nvPr/>
        </p:nvSpPr>
        <p:spPr bwMode="auto">
          <a:xfrm>
            <a:off x="1818499" y="6012223"/>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cxnSp>
        <p:nvCxnSpPr>
          <p:cNvPr id="43" name="Straight Connector 42"/>
          <p:cNvCxnSpPr/>
          <p:nvPr/>
        </p:nvCxnSpPr>
        <p:spPr bwMode="auto">
          <a:xfrm>
            <a:off x="9563194" y="4740274"/>
            <a:ext cx="790209" cy="57555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sp>
        <p:nvSpPr>
          <p:cNvPr id="44" name="Text Box 43"/>
          <p:cNvSpPr txBox="1">
            <a:spLocks noChangeArrowheads="1"/>
          </p:cNvSpPr>
          <p:nvPr/>
        </p:nvSpPr>
        <p:spPr bwMode="auto">
          <a:xfrm>
            <a:off x="2171323" y="2911007"/>
            <a:ext cx="1558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accent2"/>
                </a:solidFill>
              </a:rPr>
              <a:t>back edge</a:t>
            </a:r>
          </a:p>
        </p:txBody>
      </p:sp>
      <p:grpSp>
        <p:nvGrpSpPr>
          <p:cNvPr id="45" name="Group 49"/>
          <p:cNvGrpSpPr>
            <a:grpSpLocks/>
          </p:cNvGrpSpPr>
          <p:nvPr/>
        </p:nvGrpSpPr>
        <p:grpSpPr bwMode="auto">
          <a:xfrm>
            <a:off x="1104522" y="2287121"/>
            <a:ext cx="877888" cy="852487"/>
            <a:chOff x="432" y="1691"/>
            <a:chExt cx="937" cy="537"/>
          </a:xfrm>
        </p:grpSpPr>
        <p:sp>
          <p:nvSpPr>
            <p:cNvPr id="46" name="Line 50"/>
            <p:cNvSpPr>
              <a:spLocks noChangeShapeType="1"/>
            </p:cNvSpPr>
            <p:nvPr/>
          </p:nvSpPr>
          <p:spPr bwMode="auto">
            <a:xfrm>
              <a:off x="432" y="1959"/>
              <a:ext cx="937" cy="0"/>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 name="Line 51"/>
            <p:cNvSpPr>
              <a:spLocks noChangeShapeType="1"/>
            </p:cNvSpPr>
            <p:nvPr/>
          </p:nvSpPr>
          <p:spPr bwMode="auto">
            <a:xfrm>
              <a:off x="432" y="2228"/>
              <a:ext cx="937" cy="0"/>
            </a:xfrm>
            <a:prstGeom prst="line">
              <a:avLst/>
            </a:prstGeom>
            <a:noFill/>
            <a:ln w="38100">
              <a:solidFill>
                <a:schemeClr val="accent2"/>
              </a:solidFill>
              <a:prstDash val="dash"/>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 name="Line 52"/>
            <p:cNvSpPr>
              <a:spLocks noChangeShapeType="1"/>
            </p:cNvSpPr>
            <p:nvPr/>
          </p:nvSpPr>
          <p:spPr bwMode="auto">
            <a:xfrm>
              <a:off x="432" y="1691"/>
              <a:ext cx="93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53" name="Oval 46"/>
          <p:cNvSpPr>
            <a:spLocks noChangeAspect="1" noChangeArrowheads="1"/>
          </p:cNvSpPr>
          <p:nvPr/>
        </p:nvSpPr>
        <p:spPr bwMode="auto">
          <a:xfrm>
            <a:off x="2378594" y="6011487"/>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sp>
        <p:nvSpPr>
          <p:cNvPr id="58" name="Oval 33"/>
          <p:cNvSpPr>
            <a:spLocks noChangeAspect="1" noChangeArrowheads="1"/>
          </p:cNvSpPr>
          <p:nvPr/>
        </p:nvSpPr>
        <p:spPr bwMode="auto">
          <a:xfrm>
            <a:off x="1290514" y="6029071"/>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sp>
        <p:nvSpPr>
          <p:cNvPr id="59" name="Oval 31"/>
          <p:cNvSpPr>
            <a:spLocks noChangeAspect="1" noChangeArrowheads="1"/>
          </p:cNvSpPr>
          <p:nvPr/>
        </p:nvSpPr>
        <p:spPr bwMode="auto">
          <a:xfrm>
            <a:off x="746058" y="6021425"/>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60" name="Oval 33"/>
          <p:cNvSpPr>
            <a:spLocks noChangeAspect="1" noChangeArrowheads="1"/>
          </p:cNvSpPr>
          <p:nvPr/>
        </p:nvSpPr>
        <p:spPr bwMode="auto">
          <a:xfrm>
            <a:off x="1820220" y="6015566"/>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61" name="Oval 33"/>
          <p:cNvSpPr>
            <a:spLocks noChangeAspect="1" noChangeArrowheads="1"/>
          </p:cNvSpPr>
          <p:nvPr/>
        </p:nvSpPr>
        <p:spPr bwMode="auto">
          <a:xfrm>
            <a:off x="2379667" y="602142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grpSp>
        <p:nvGrpSpPr>
          <p:cNvPr id="62" name="Group 29">
            <a:extLst>
              <a:ext uri="{FF2B5EF4-FFF2-40B4-BE49-F238E27FC236}">
                <a16:creationId xmlns:a16="http://schemas.microsoft.com/office/drawing/2014/main" id="{28338680-19BC-4BDA-BE2D-717808C514B3}"/>
              </a:ext>
            </a:extLst>
          </p:cNvPr>
          <p:cNvGrpSpPr>
            <a:grpSpLocks/>
          </p:cNvGrpSpPr>
          <p:nvPr/>
        </p:nvGrpSpPr>
        <p:grpSpPr bwMode="auto">
          <a:xfrm>
            <a:off x="8306462" y="470042"/>
            <a:ext cx="2111375" cy="1876426"/>
            <a:chOff x="3219" y="1075"/>
            <a:chExt cx="1330" cy="1182"/>
          </a:xfrm>
        </p:grpSpPr>
        <p:sp>
          <p:nvSpPr>
            <p:cNvPr id="63" name="Oval 31">
              <a:extLst>
                <a:ext uri="{FF2B5EF4-FFF2-40B4-BE49-F238E27FC236}">
                  <a16:creationId xmlns:a16="http://schemas.microsoft.com/office/drawing/2014/main" id="{4B086A78-FAB5-4782-B0BC-46CF6179058E}"/>
                </a:ext>
              </a:extLst>
            </p:cNvPr>
            <p:cNvSpPr>
              <a:spLocks noChangeAspect="1" noChangeArrowheads="1"/>
            </p:cNvSpPr>
            <p:nvPr/>
          </p:nvSpPr>
          <p:spPr bwMode="auto">
            <a:xfrm>
              <a:off x="3227" y="1514"/>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64" name="Oval 32">
              <a:extLst>
                <a:ext uri="{FF2B5EF4-FFF2-40B4-BE49-F238E27FC236}">
                  <a16:creationId xmlns:a16="http://schemas.microsoft.com/office/drawing/2014/main" id="{2A5428F6-451D-4743-B46D-089521B675EC}"/>
                </a:ext>
              </a:extLst>
            </p:cNvPr>
            <p:cNvSpPr>
              <a:spLocks noChangeAspect="1" noChangeArrowheads="1"/>
            </p:cNvSpPr>
            <p:nvPr/>
          </p:nvSpPr>
          <p:spPr bwMode="auto">
            <a:xfrm>
              <a:off x="3859" y="107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65" name="Oval 33">
              <a:extLst>
                <a:ext uri="{FF2B5EF4-FFF2-40B4-BE49-F238E27FC236}">
                  <a16:creationId xmlns:a16="http://schemas.microsoft.com/office/drawing/2014/main" id="{3E13A504-4EFE-4598-8324-BDB4F662A8A7}"/>
                </a:ext>
              </a:extLst>
            </p:cNvPr>
            <p:cNvSpPr>
              <a:spLocks noChangeAspect="1" noChangeArrowheads="1"/>
            </p:cNvSpPr>
            <p:nvPr/>
          </p:nvSpPr>
          <p:spPr bwMode="auto">
            <a:xfrm>
              <a:off x="3219" y="202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66" name="AutoShape 34">
              <a:extLst>
                <a:ext uri="{FF2B5EF4-FFF2-40B4-BE49-F238E27FC236}">
                  <a16:creationId xmlns:a16="http://schemas.microsoft.com/office/drawing/2014/main" id="{3BABBA35-794B-4E60-A5D2-2FAF9F1D8C0A}"/>
                </a:ext>
              </a:extLst>
            </p:cNvPr>
            <p:cNvCxnSpPr>
              <a:cxnSpLocks noChangeAspect="1" noChangeShapeType="1"/>
              <a:stCxn id="64" idx="3"/>
              <a:endCxn id="63" idx="7"/>
            </p:cNvCxnSpPr>
            <p:nvPr/>
          </p:nvCxnSpPr>
          <p:spPr bwMode="auto">
            <a:xfrm flipH="1">
              <a:off x="3424" y="1272"/>
              <a:ext cx="469" cy="276"/>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67" name="AutoShape 35">
              <a:extLst>
                <a:ext uri="{FF2B5EF4-FFF2-40B4-BE49-F238E27FC236}">
                  <a16:creationId xmlns:a16="http://schemas.microsoft.com/office/drawing/2014/main" id="{4F5E59ED-C767-467F-9DB0-6A05442DB956}"/>
                </a:ext>
              </a:extLst>
            </p:cNvPr>
            <p:cNvCxnSpPr>
              <a:cxnSpLocks noChangeAspect="1" noChangeShapeType="1"/>
              <a:stCxn id="65" idx="0"/>
              <a:endCxn id="63" idx="4"/>
            </p:cNvCxnSpPr>
            <p:nvPr/>
          </p:nvCxnSpPr>
          <p:spPr bwMode="auto">
            <a:xfrm flipV="1">
              <a:off x="3335" y="1745"/>
              <a:ext cx="8" cy="281"/>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68" name="AutoShape 37">
              <a:extLst>
                <a:ext uri="{FF2B5EF4-FFF2-40B4-BE49-F238E27FC236}">
                  <a16:creationId xmlns:a16="http://schemas.microsoft.com/office/drawing/2014/main" id="{6D7FB04C-00BB-41D9-B120-5D1147259F84}"/>
                </a:ext>
              </a:extLst>
            </p:cNvPr>
            <p:cNvCxnSpPr>
              <a:cxnSpLocks noChangeAspect="1" noChangeShapeType="1"/>
              <a:stCxn id="64" idx="4"/>
            </p:cNvCxnSpPr>
            <p:nvPr/>
          </p:nvCxnSpPr>
          <p:spPr bwMode="auto">
            <a:xfrm>
              <a:off x="3975" y="1306"/>
              <a:ext cx="0" cy="207"/>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cxnSp>
          <p:nvCxnSpPr>
            <p:cNvPr id="69" name="AutoShape 41">
              <a:extLst>
                <a:ext uri="{FF2B5EF4-FFF2-40B4-BE49-F238E27FC236}">
                  <a16:creationId xmlns:a16="http://schemas.microsoft.com/office/drawing/2014/main" id="{062FEC4A-57DB-477D-A3A0-C56D3B222DED}"/>
                </a:ext>
              </a:extLst>
            </p:cNvPr>
            <p:cNvCxnSpPr>
              <a:cxnSpLocks noChangeAspect="1" noChangeShapeType="1"/>
              <a:stCxn id="75" idx="1"/>
              <a:endCxn id="64" idx="5"/>
            </p:cNvCxnSpPr>
            <p:nvPr/>
          </p:nvCxnSpPr>
          <p:spPr bwMode="auto">
            <a:xfrm flipH="1" flipV="1">
              <a:off x="4056" y="1272"/>
              <a:ext cx="493" cy="277"/>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grpSp>
      <p:sp>
        <p:nvSpPr>
          <p:cNvPr id="75" name="Oval 31">
            <a:extLst>
              <a:ext uri="{FF2B5EF4-FFF2-40B4-BE49-F238E27FC236}">
                <a16:creationId xmlns:a16="http://schemas.microsoft.com/office/drawing/2014/main" id="{4DA6C164-2FEB-4D02-822F-64D35D0495CA}"/>
              </a:ext>
            </a:extLst>
          </p:cNvPr>
          <p:cNvSpPr>
            <a:spLocks noChangeAspect="1" noChangeArrowheads="1"/>
          </p:cNvSpPr>
          <p:nvPr/>
        </p:nvSpPr>
        <p:spPr bwMode="auto">
          <a:xfrm>
            <a:off x="10364581" y="116976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76" name="Oval 31">
            <a:extLst>
              <a:ext uri="{FF2B5EF4-FFF2-40B4-BE49-F238E27FC236}">
                <a16:creationId xmlns:a16="http://schemas.microsoft.com/office/drawing/2014/main" id="{5F7366C2-37D7-4D26-A6F5-ADC9E9775164}"/>
              </a:ext>
            </a:extLst>
          </p:cNvPr>
          <p:cNvSpPr>
            <a:spLocks noChangeAspect="1" noChangeArrowheads="1"/>
          </p:cNvSpPr>
          <p:nvPr/>
        </p:nvSpPr>
        <p:spPr bwMode="auto">
          <a:xfrm>
            <a:off x="9331456" y="116976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77" name="Oval 33">
            <a:extLst>
              <a:ext uri="{FF2B5EF4-FFF2-40B4-BE49-F238E27FC236}">
                <a16:creationId xmlns:a16="http://schemas.microsoft.com/office/drawing/2014/main" id="{4F96EC38-C750-4FBE-9319-54D14E6E2C0D}"/>
              </a:ext>
            </a:extLst>
          </p:cNvPr>
          <p:cNvSpPr>
            <a:spLocks noChangeAspect="1" noChangeArrowheads="1"/>
          </p:cNvSpPr>
          <p:nvPr/>
        </p:nvSpPr>
        <p:spPr bwMode="auto">
          <a:xfrm>
            <a:off x="9331455" y="2000571"/>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80" name="Oval 33">
            <a:extLst>
              <a:ext uri="{FF2B5EF4-FFF2-40B4-BE49-F238E27FC236}">
                <a16:creationId xmlns:a16="http://schemas.microsoft.com/office/drawing/2014/main" id="{DD9995CE-92D4-44E5-A4F4-B046C917C660}"/>
              </a:ext>
            </a:extLst>
          </p:cNvPr>
          <p:cNvSpPr>
            <a:spLocks noChangeAspect="1" noChangeArrowheads="1"/>
          </p:cNvSpPr>
          <p:nvPr/>
        </p:nvSpPr>
        <p:spPr bwMode="auto">
          <a:xfrm>
            <a:off x="10364581" y="2014549"/>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cxnSp>
        <p:nvCxnSpPr>
          <p:cNvPr id="81" name="AutoShape 35">
            <a:extLst>
              <a:ext uri="{FF2B5EF4-FFF2-40B4-BE49-F238E27FC236}">
                <a16:creationId xmlns:a16="http://schemas.microsoft.com/office/drawing/2014/main" id="{FB529F23-91BF-4B67-82D1-036DDC48A67E}"/>
              </a:ext>
            </a:extLst>
          </p:cNvPr>
          <p:cNvCxnSpPr>
            <a:cxnSpLocks noChangeAspect="1" noChangeShapeType="1"/>
          </p:cNvCxnSpPr>
          <p:nvPr/>
        </p:nvCxnSpPr>
        <p:spPr bwMode="auto">
          <a:xfrm flipV="1">
            <a:off x="9499684" y="1549175"/>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87" name="AutoShape 35">
            <a:extLst>
              <a:ext uri="{FF2B5EF4-FFF2-40B4-BE49-F238E27FC236}">
                <a16:creationId xmlns:a16="http://schemas.microsoft.com/office/drawing/2014/main" id="{E2B2DA2E-B0C2-4438-B852-4B385198C662}"/>
              </a:ext>
            </a:extLst>
          </p:cNvPr>
          <p:cNvCxnSpPr>
            <a:cxnSpLocks noChangeAspect="1" noChangeShapeType="1"/>
          </p:cNvCxnSpPr>
          <p:nvPr/>
        </p:nvCxnSpPr>
        <p:spPr bwMode="auto">
          <a:xfrm flipV="1">
            <a:off x="10541586" y="1552216"/>
            <a:ext cx="12700" cy="4460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91" name="Oval 31">
            <a:extLst>
              <a:ext uri="{FF2B5EF4-FFF2-40B4-BE49-F238E27FC236}">
                <a16:creationId xmlns:a16="http://schemas.microsoft.com/office/drawing/2014/main" id="{B839EE70-F943-4C39-A66D-07E034B83C42}"/>
              </a:ext>
            </a:extLst>
          </p:cNvPr>
          <p:cNvSpPr>
            <a:spLocks noChangeAspect="1" noChangeArrowheads="1"/>
          </p:cNvSpPr>
          <p:nvPr/>
        </p:nvSpPr>
        <p:spPr bwMode="auto">
          <a:xfrm>
            <a:off x="9323970" y="270362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92" name="Straight Connector 91">
            <a:extLst>
              <a:ext uri="{FF2B5EF4-FFF2-40B4-BE49-F238E27FC236}">
                <a16:creationId xmlns:a16="http://schemas.microsoft.com/office/drawing/2014/main" id="{AA47D7AF-1BAD-4322-BBAE-DF312D88313F}"/>
              </a:ext>
            </a:extLst>
          </p:cNvPr>
          <p:cNvCxnSpPr/>
          <p:nvPr/>
        </p:nvCxnSpPr>
        <p:spPr bwMode="auto">
          <a:xfrm>
            <a:off x="9628076" y="1492698"/>
            <a:ext cx="790209" cy="57555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sp>
        <p:nvSpPr>
          <p:cNvPr id="94" name="Oval 26">
            <a:extLst>
              <a:ext uri="{FF2B5EF4-FFF2-40B4-BE49-F238E27FC236}">
                <a16:creationId xmlns:a16="http://schemas.microsoft.com/office/drawing/2014/main" id="{F6F03B18-5F91-4359-96ED-26D38A190850}"/>
              </a:ext>
            </a:extLst>
          </p:cNvPr>
          <p:cNvSpPr>
            <a:spLocks noChangeAspect="1" noChangeArrowheads="1"/>
          </p:cNvSpPr>
          <p:nvPr/>
        </p:nvSpPr>
        <p:spPr bwMode="auto">
          <a:xfrm>
            <a:off x="6095545" y="2481849"/>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sp>
        <p:nvSpPr>
          <p:cNvPr id="95" name="Oval 26">
            <a:extLst>
              <a:ext uri="{FF2B5EF4-FFF2-40B4-BE49-F238E27FC236}">
                <a16:creationId xmlns:a16="http://schemas.microsoft.com/office/drawing/2014/main" id="{134FB787-C998-4588-A7A8-C3D0C55E08B3}"/>
              </a:ext>
            </a:extLst>
          </p:cNvPr>
          <p:cNvSpPr>
            <a:spLocks noChangeAspect="1" noChangeArrowheads="1"/>
          </p:cNvSpPr>
          <p:nvPr/>
        </p:nvSpPr>
        <p:spPr bwMode="auto">
          <a:xfrm>
            <a:off x="6628765" y="2477187"/>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96" name="Oval 46">
            <a:extLst>
              <a:ext uri="{FF2B5EF4-FFF2-40B4-BE49-F238E27FC236}">
                <a16:creationId xmlns:a16="http://schemas.microsoft.com/office/drawing/2014/main" id="{D3AC9B8C-E379-4F3D-BFD8-0B1337729E95}"/>
              </a:ext>
            </a:extLst>
          </p:cNvPr>
          <p:cNvSpPr>
            <a:spLocks noChangeAspect="1" noChangeArrowheads="1"/>
          </p:cNvSpPr>
          <p:nvPr/>
        </p:nvSpPr>
        <p:spPr bwMode="auto">
          <a:xfrm>
            <a:off x="7188860" y="2476451"/>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sp>
        <p:nvSpPr>
          <p:cNvPr id="97" name="Oval 33">
            <a:extLst>
              <a:ext uri="{FF2B5EF4-FFF2-40B4-BE49-F238E27FC236}">
                <a16:creationId xmlns:a16="http://schemas.microsoft.com/office/drawing/2014/main" id="{6836BF34-5B1A-4935-8E31-F1DBBAA81FC5}"/>
              </a:ext>
            </a:extLst>
          </p:cNvPr>
          <p:cNvSpPr>
            <a:spLocks noChangeAspect="1" noChangeArrowheads="1"/>
          </p:cNvSpPr>
          <p:nvPr/>
        </p:nvSpPr>
        <p:spPr bwMode="auto">
          <a:xfrm>
            <a:off x="6100780" y="2494035"/>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sp>
        <p:nvSpPr>
          <p:cNvPr id="99" name="Oval 33">
            <a:extLst>
              <a:ext uri="{FF2B5EF4-FFF2-40B4-BE49-F238E27FC236}">
                <a16:creationId xmlns:a16="http://schemas.microsoft.com/office/drawing/2014/main" id="{A3AC9C27-9A53-437A-9394-1C02C6A79840}"/>
              </a:ext>
            </a:extLst>
          </p:cNvPr>
          <p:cNvSpPr>
            <a:spLocks noChangeAspect="1" noChangeArrowheads="1"/>
          </p:cNvSpPr>
          <p:nvPr/>
        </p:nvSpPr>
        <p:spPr bwMode="auto">
          <a:xfrm>
            <a:off x="6630486" y="248053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100" name="Oval 33">
            <a:extLst>
              <a:ext uri="{FF2B5EF4-FFF2-40B4-BE49-F238E27FC236}">
                <a16:creationId xmlns:a16="http://schemas.microsoft.com/office/drawing/2014/main" id="{E2451FFC-B733-42B9-9C00-2421FDFEA764}"/>
              </a:ext>
            </a:extLst>
          </p:cNvPr>
          <p:cNvSpPr>
            <a:spLocks noChangeAspect="1" noChangeArrowheads="1"/>
          </p:cNvSpPr>
          <p:nvPr/>
        </p:nvSpPr>
        <p:spPr bwMode="auto">
          <a:xfrm>
            <a:off x="7189933" y="248638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grpSp>
        <p:nvGrpSpPr>
          <p:cNvPr id="101" name="Group 29">
            <a:extLst>
              <a:ext uri="{FF2B5EF4-FFF2-40B4-BE49-F238E27FC236}">
                <a16:creationId xmlns:a16="http://schemas.microsoft.com/office/drawing/2014/main" id="{686C6D29-5032-420E-A0E4-6AE05E4F3D35}"/>
              </a:ext>
            </a:extLst>
          </p:cNvPr>
          <p:cNvGrpSpPr>
            <a:grpSpLocks/>
          </p:cNvGrpSpPr>
          <p:nvPr/>
        </p:nvGrpSpPr>
        <p:grpSpPr bwMode="auto">
          <a:xfrm>
            <a:off x="3046379" y="3970087"/>
            <a:ext cx="2111375" cy="1876426"/>
            <a:chOff x="3219" y="1075"/>
            <a:chExt cx="1330" cy="1182"/>
          </a:xfrm>
        </p:grpSpPr>
        <p:sp>
          <p:nvSpPr>
            <p:cNvPr id="102" name="Oval 31">
              <a:extLst>
                <a:ext uri="{FF2B5EF4-FFF2-40B4-BE49-F238E27FC236}">
                  <a16:creationId xmlns:a16="http://schemas.microsoft.com/office/drawing/2014/main" id="{C5B46CC8-963A-476C-B4D8-DDFB0AC140B3}"/>
                </a:ext>
              </a:extLst>
            </p:cNvPr>
            <p:cNvSpPr>
              <a:spLocks noChangeAspect="1" noChangeArrowheads="1"/>
            </p:cNvSpPr>
            <p:nvPr/>
          </p:nvSpPr>
          <p:spPr bwMode="auto">
            <a:xfrm>
              <a:off x="3227" y="1514"/>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03" name="Oval 32">
              <a:extLst>
                <a:ext uri="{FF2B5EF4-FFF2-40B4-BE49-F238E27FC236}">
                  <a16:creationId xmlns:a16="http://schemas.microsoft.com/office/drawing/2014/main" id="{6271CF79-EB1F-4004-B521-67545F940694}"/>
                </a:ext>
              </a:extLst>
            </p:cNvPr>
            <p:cNvSpPr>
              <a:spLocks noChangeAspect="1" noChangeArrowheads="1"/>
            </p:cNvSpPr>
            <p:nvPr/>
          </p:nvSpPr>
          <p:spPr bwMode="auto">
            <a:xfrm>
              <a:off x="3859" y="107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04" name="Oval 33">
              <a:extLst>
                <a:ext uri="{FF2B5EF4-FFF2-40B4-BE49-F238E27FC236}">
                  <a16:creationId xmlns:a16="http://schemas.microsoft.com/office/drawing/2014/main" id="{B4B1F0F1-1542-4F80-8705-78FADDF11BDB}"/>
                </a:ext>
              </a:extLst>
            </p:cNvPr>
            <p:cNvSpPr>
              <a:spLocks noChangeAspect="1" noChangeArrowheads="1"/>
            </p:cNvSpPr>
            <p:nvPr/>
          </p:nvSpPr>
          <p:spPr bwMode="auto">
            <a:xfrm>
              <a:off x="3219" y="202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05" name="AutoShape 34">
              <a:extLst>
                <a:ext uri="{FF2B5EF4-FFF2-40B4-BE49-F238E27FC236}">
                  <a16:creationId xmlns:a16="http://schemas.microsoft.com/office/drawing/2014/main" id="{EED14D4C-97EB-4C86-B3E8-B297173D6138}"/>
                </a:ext>
              </a:extLst>
            </p:cNvPr>
            <p:cNvCxnSpPr>
              <a:cxnSpLocks noChangeAspect="1" noChangeShapeType="1"/>
              <a:stCxn id="103" idx="3"/>
              <a:endCxn id="102" idx="7"/>
            </p:cNvCxnSpPr>
            <p:nvPr/>
          </p:nvCxnSpPr>
          <p:spPr bwMode="auto">
            <a:xfrm flipH="1">
              <a:off x="3424" y="1272"/>
              <a:ext cx="469" cy="276"/>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06" name="AutoShape 35">
              <a:extLst>
                <a:ext uri="{FF2B5EF4-FFF2-40B4-BE49-F238E27FC236}">
                  <a16:creationId xmlns:a16="http://schemas.microsoft.com/office/drawing/2014/main" id="{710BE1A0-9652-4705-BC38-58660803831C}"/>
                </a:ext>
              </a:extLst>
            </p:cNvPr>
            <p:cNvCxnSpPr>
              <a:cxnSpLocks noChangeAspect="1" noChangeShapeType="1"/>
              <a:stCxn id="104" idx="0"/>
              <a:endCxn id="102" idx="4"/>
            </p:cNvCxnSpPr>
            <p:nvPr/>
          </p:nvCxnSpPr>
          <p:spPr bwMode="auto">
            <a:xfrm flipV="1">
              <a:off x="3335" y="1745"/>
              <a:ext cx="8" cy="281"/>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07" name="AutoShape 37">
              <a:extLst>
                <a:ext uri="{FF2B5EF4-FFF2-40B4-BE49-F238E27FC236}">
                  <a16:creationId xmlns:a16="http://schemas.microsoft.com/office/drawing/2014/main" id="{F3FABB0C-BB12-488B-8CE0-525F8A4B6BC7}"/>
                </a:ext>
              </a:extLst>
            </p:cNvPr>
            <p:cNvCxnSpPr>
              <a:cxnSpLocks noChangeAspect="1" noChangeShapeType="1"/>
              <a:stCxn id="103" idx="4"/>
            </p:cNvCxnSpPr>
            <p:nvPr/>
          </p:nvCxnSpPr>
          <p:spPr bwMode="auto">
            <a:xfrm>
              <a:off x="3975" y="1306"/>
              <a:ext cx="0" cy="207"/>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cxnSp>
          <p:nvCxnSpPr>
            <p:cNvPr id="108" name="AutoShape 41">
              <a:extLst>
                <a:ext uri="{FF2B5EF4-FFF2-40B4-BE49-F238E27FC236}">
                  <a16:creationId xmlns:a16="http://schemas.microsoft.com/office/drawing/2014/main" id="{4C90EEA3-6031-4E2A-8CDC-B547C8DFB87B}"/>
                </a:ext>
              </a:extLst>
            </p:cNvPr>
            <p:cNvCxnSpPr>
              <a:cxnSpLocks noChangeAspect="1" noChangeShapeType="1"/>
              <a:stCxn id="109" idx="1"/>
              <a:endCxn id="103" idx="5"/>
            </p:cNvCxnSpPr>
            <p:nvPr/>
          </p:nvCxnSpPr>
          <p:spPr bwMode="auto">
            <a:xfrm flipH="1" flipV="1">
              <a:off x="4056" y="1272"/>
              <a:ext cx="493" cy="277"/>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grpSp>
      <p:sp>
        <p:nvSpPr>
          <p:cNvPr id="109" name="Oval 31">
            <a:extLst>
              <a:ext uri="{FF2B5EF4-FFF2-40B4-BE49-F238E27FC236}">
                <a16:creationId xmlns:a16="http://schemas.microsoft.com/office/drawing/2014/main" id="{6B78D7E6-037C-41EA-8462-942171948435}"/>
              </a:ext>
            </a:extLst>
          </p:cNvPr>
          <p:cNvSpPr>
            <a:spLocks noChangeAspect="1" noChangeArrowheads="1"/>
          </p:cNvSpPr>
          <p:nvPr/>
        </p:nvSpPr>
        <p:spPr bwMode="auto">
          <a:xfrm>
            <a:off x="5104498" y="4669809"/>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10" name="Oval 31">
            <a:extLst>
              <a:ext uri="{FF2B5EF4-FFF2-40B4-BE49-F238E27FC236}">
                <a16:creationId xmlns:a16="http://schemas.microsoft.com/office/drawing/2014/main" id="{6897346E-BA7F-4444-A87B-9EE22EA3D73D}"/>
              </a:ext>
            </a:extLst>
          </p:cNvPr>
          <p:cNvSpPr>
            <a:spLocks noChangeAspect="1" noChangeArrowheads="1"/>
          </p:cNvSpPr>
          <p:nvPr/>
        </p:nvSpPr>
        <p:spPr bwMode="auto">
          <a:xfrm>
            <a:off x="4071373" y="4669809"/>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11" name="Oval 33">
            <a:extLst>
              <a:ext uri="{FF2B5EF4-FFF2-40B4-BE49-F238E27FC236}">
                <a16:creationId xmlns:a16="http://schemas.microsoft.com/office/drawing/2014/main" id="{744ED890-BCE3-4FFE-AE3B-D00929DC705F}"/>
              </a:ext>
            </a:extLst>
          </p:cNvPr>
          <p:cNvSpPr>
            <a:spLocks noChangeAspect="1" noChangeArrowheads="1"/>
          </p:cNvSpPr>
          <p:nvPr/>
        </p:nvSpPr>
        <p:spPr bwMode="auto">
          <a:xfrm>
            <a:off x="4071372" y="5500616"/>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112" name="Oval 33">
            <a:extLst>
              <a:ext uri="{FF2B5EF4-FFF2-40B4-BE49-F238E27FC236}">
                <a16:creationId xmlns:a16="http://schemas.microsoft.com/office/drawing/2014/main" id="{28A8C151-CC12-4219-871E-208BA7FE6E29}"/>
              </a:ext>
            </a:extLst>
          </p:cNvPr>
          <p:cNvSpPr>
            <a:spLocks noChangeAspect="1" noChangeArrowheads="1"/>
          </p:cNvSpPr>
          <p:nvPr/>
        </p:nvSpPr>
        <p:spPr bwMode="auto">
          <a:xfrm>
            <a:off x="5104498" y="551459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cxnSp>
        <p:nvCxnSpPr>
          <p:cNvPr id="113" name="AutoShape 35">
            <a:extLst>
              <a:ext uri="{FF2B5EF4-FFF2-40B4-BE49-F238E27FC236}">
                <a16:creationId xmlns:a16="http://schemas.microsoft.com/office/drawing/2014/main" id="{53DE96C1-5A20-4DC6-A0D9-91E2EF4A0C19}"/>
              </a:ext>
            </a:extLst>
          </p:cNvPr>
          <p:cNvCxnSpPr>
            <a:cxnSpLocks noChangeAspect="1" noChangeShapeType="1"/>
          </p:cNvCxnSpPr>
          <p:nvPr/>
        </p:nvCxnSpPr>
        <p:spPr bwMode="auto">
          <a:xfrm flipV="1">
            <a:off x="4239601" y="5049220"/>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sp>
        <p:nvSpPr>
          <p:cNvPr id="118" name="Oval 31">
            <a:extLst>
              <a:ext uri="{FF2B5EF4-FFF2-40B4-BE49-F238E27FC236}">
                <a16:creationId xmlns:a16="http://schemas.microsoft.com/office/drawing/2014/main" id="{33A717E8-F843-4EA4-8465-F2069A0D3FA7}"/>
              </a:ext>
            </a:extLst>
          </p:cNvPr>
          <p:cNvSpPr>
            <a:spLocks noChangeAspect="1" noChangeArrowheads="1"/>
          </p:cNvSpPr>
          <p:nvPr/>
        </p:nvSpPr>
        <p:spPr bwMode="auto">
          <a:xfrm>
            <a:off x="4063887" y="6203672"/>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119" name="Straight Connector 118">
            <a:extLst>
              <a:ext uri="{FF2B5EF4-FFF2-40B4-BE49-F238E27FC236}">
                <a16:creationId xmlns:a16="http://schemas.microsoft.com/office/drawing/2014/main" id="{81DEDBFF-5E9A-45A1-AC4C-F0A08BEF4912}"/>
              </a:ext>
            </a:extLst>
          </p:cNvPr>
          <p:cNvCxnSpPr/>
          <p:nvPr/>
        </p:nvCxnSpPr>
        <p:spPr bwMode="auto">
          <a:xfrm>
            <a:off x="4367993" y="4992743"/>
            <a:ext cx="790209" cy="57555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sp>
        <p:nvSpPr>
          <p:cNvPr id="120" name="Line 52">
            <a:extLst>
              <a:ext uri="{FF2B5EF4-FFF2-40B4-BE49-F238E27FC236}">
                <a16:creationId xmlns:a16="http://schemas.microsoft.com/office/drawing/2014/main" id="{B433DB2E-CEE1-4813-AC15-BF08ED6AA56D}"/>
              </a:ext>
            </a:extLst>
          </p:cNvPr>
          <p:cNvSpPr>
            <a:spLocks noChangeShapeType="1"/>
          </p:cNvSpPr>
          <p:nvPr/>
        </p:nvSpPr>
        <p:spPr bwMode="auto">
          <a:xfrm>
            <a:off x="3305142" y="5836680"/>
            <a:ext cx="766230" cy="48123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21" name="Oval 26">
            <a:extLst>
              <a:ext uri="{FF2B5EF4-FFF2-40B4-BE49-F238E27FC236}">
                <a16:creationId xmlns:a16="http://schemas.microsoft.com/office/drawing/2014/main" id="{CA5FFD39-6A4F-496F-9117-7AFB362540FA}"/>
              </a:ext>
            </a:extLst>
          </p:cNvPr>
          <p:cNvSpPr>
            <a:spLocks noChangeAspect="1" noChangeArrowheads="1"/>
          </p:cNvSpPr>
          <p:nvPr/>
        </p:nvSpPr>
        <p:spPr bwMode="auto">
          <a:xfrm>
            <a:off x="4070057" y="6214640"/>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123" name="Straight Connector 122">
            <a:extLst>
              <a:ext uri="{FF2B5EF4-FFF2-40B4-BE49-F238E27FC236}">
                <a16:creationId xmlns:a16="http://schemas.microsoft.com/office/drawing/2014/main" id="{F2C3E5DD-717E-449C-896A-2221C417641A}"/>
              </a:ext>
            </a:extLst>
          </p:cNvPr>
          <p:cNvCxnSpPr>
            <a:cxnSpLocks/>
          </p:cNvCxnSpPr>
          <p:nvPr/>
        </p:nvCxnSpPr>
        <p:spPr bwMode="auto">
          <a:xfrm flipH="1">
            <a:off x="9506034" y="2383628"/>
            <a:ext cx="9706" cy="361695"/>
          </a:xfrm>
          <a:prstGeom prst="line">
            <a:avLst/>
          </a:prstGeom>
          <a:solidFill>
            <a:schemeClr val="accent1"/>
          </a:solidFill>
          <a:ln w="19050" cap="flat" cmpd="sng" algn="ctr">
            <a:solidFill>
              <a:schemeClr val="tx1"/>
            </a:solidFill>
            <a:prstDash val="solid"/>
            <a:round/>
            <a:headEnd type="none" w="med" len="med"/>
            <a:tailEnd type="none" w="med" len="med"/>
          </a:ln>
          <a:effectLst/>
        </p:spPr>
      </p:cxnSp>
      <p:cxnSp>
        <p:nvCxnSpPr>
          <p:cNvPr id="124" name="Straight Connector 123">
            <a:extLst>
              <a:ext uri="{FF2B5EF4-FFF2-40B4-BE49-F238E27FC236}">
                <a16:creationId xmlns:a16="http://schemas.microsoft.com/office/drawing/2014/main" id="{24143D68-187A-41E2-B44E-BF846E2A362C}"/>
              </a:ext>
            </a:extLst>
          </p:cNvPr>
          <p:cNvCxnSpPr>
            <a:cxnSpLocks/>
          </p:cNvCxnSpPr>
          <p:nvPr/>
        </p:nvCxnSpPr>
        <p:spPr bwMode="auto">
          <a:xfrm flipH="1">
            <a:off x="4231508" y="5855801"/>
            <a:ext cx="9706" cy="361695"/>
          </a:xfrm>
          <a:prstGeom prst="line">
            <a:avLst/>
          </a:prstGeom>
          <a:solidFill>
            <a:schemeClr val="accent1"/>
          </a:solidFill>
          <a:ln w="19050" cap="flat" cmpd="sng" algn="ctr">
            <a:solidFill>
              <a:schemeClr val="tx1"/>
            </a:solidFill>
            <a:prstDash val="solid"/>
            <a:round/>
            <a:headEnd type="none" w="med" len="med"/>
            <a:tailEnd type="none" w="med" len="med"/>
          </a:ln>
          <a:effectLst/>
        </p:spPr>
      </p:cxnSp>
      <p:sp>
        <p:nvSpPr>
          <p:cNvPr id="125" name="Line 52">
            <a:extLst>
              <a:ext uri="{FF2B5EF4-FFF2-40B4-BE49-F238E27FC236}">
                <a16:creationId xmlns:a16="http://schemas.microsoft.com/office/drawing/2014/main" id="{DED34A3F-7D6B-4942-910D-C112E2E77FF5}"/>
              </a:ext>
            </a:extLst>
          </p:cNvPr>
          <p:cNvSpPr>
            <a:spLocks noChangeShapeType="1"/>
          </p:cNvSpPr>
          <p:nvPr/>
        </p:nvSpPr>
        <p:spPr bwMode="auto">
          <a:xfrm flipV="1">
            <a:off x="4430684" y="5816164"/>
            <a:ext cx="731476" cy="50175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cxnSp>
        <p:nvCxnSpPr>
          <p:cNvPr id="126" name="Straight Connector 125">
            <a:extLst>
              <a:ext uri="{FF2B5EF4-FFF2-40B4-BE49-F238E27FC236}">
                <a16:creationId xmlns:a16="http://schemas.microsoft.com/office/drawing/2014/main" id="{8651E6BE-A0BA-404E-BE89-D8FA969AD212}"/>
              </a:ext>
            </a:extLst>
          </p:cNvPr>
          <p:cNvCxnSpPr/>
          <p:nvPr/>
        </p:nvCxnSpPr>
        <p:spPr bwMode="auto">
          <a:xfrm>
            <a:off x="5287854" y="5056938"/>
            <a:ext cx="1" cy="427037"/>
          </a:xfrm>
          <a:prstGeom prst="line">
            <a:avLst/>
          </a:prstGeom>
          <a:solidFill>
            <a:schemeClr val="accent1"/>
          </a:solidFill>
          <a:ln w="19050" cap="flat" cmpd="sng" algn="ctr">
            <a:solidFill>
              <a:schemeClr val="tx1"/>
            </a:solidFill>
            <a:prstDash val="solid"/>
            <a:round/>
            <a:headEnd type="none" w="med" len="med"/>
            <a:tailEnd type="none" w="med" len="med"/>
          </a:ln>
          <a:effectLst/>
        </p:spPr>
      </p:cxnSp>
      <p:sp>
        <p:nvSpPr>
          <p:cNvPr id="127" name="Line 52">
            <a:extLst>
              <a:ext uri="{FF2B5EF4-FFF2-40B4-BE49-F238E27FC236}">
                <a16:creationId xmlns:a16="http://schemas.microsoft.com/office/drawing/2014/main" id="{4CE98FE2-D5C2-4EEC-9C13-8A587FC7AEFE}"/>
              </a:ext>
            </a:extLst>
          </p:cNvPr>
          <p:cNvSpPr>
            <a:spLocks noChangeShapeType="1"/>
          </p:cNvSpPr>
          <p:nvPr/>
        </p:nvSpPr>
        <p:spPr bwMode="auto">
          <a:xfrm flipV="1">
            <a:off x="9658152" y="2281470"/>
            <a:ext cx="731476" cy="50175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28" name="Oval 26">
            <a:extLst>
              <a:ext uri="{FF2B5EF4-FFF2-40B4-BE49-F238E27FC236}">
                <a16:creationId xmlns:a16="http://schemas.microsoft.com/office/drawing/2014/main" id="{158F7E54-56A0-4F9D-85D1-C45B4F429802}"/>
              </a:ext>
            </a:extLst>
          </p:cNvPr>
          <p:cNvSpPr>
            <a:spLocks noChangeAspect="1" noChangeArrowheads="1"/>
          </p:cNvSpPr>
          <p:nvPr/>
        </p:nvSpPr>
        <p:spPr bwMode="auto">
          <a:xfrm>
            <a:off x="6624853" y="5954451"/>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129" name="Oval 46">
            <a:extLst>
              <a:ext uri="{FF2B5EF4-FFF2-40B4-BE49-F238E27FC236}">
                <a16:creationId xmlns:a16="http://schemas.microsoft.com/office/drawing/2014/main" id="{42EE6797-72DC-429B-BA45-B601B2106FFF}"/>
              </a:ext>
            </a:extLst>
          </p:cNvPr>
          <p:cNvSpPr>
            <a:spLocks noChangeAspect="1" noChangeArrowheads="1"/>
          </p:cNvSpPr>
          <p:nvPr/>
        </p:nvSpPr>
        <p:spPr bwMode="auto">
          <a:xfrm>
            <a:off x="7184948" y="5953715"/>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sp>
        <p:nvSpPr>
          <p:cNvPr id="130" name="Oval 33">
            <a:extLst>
              <a:ext uri="{FF2B5EF4-FFF2-40B4-BE49-F238E27FC236}">
                <a16:creationId xmlns:a16="http://schemas.microsoft.com/office/drawing/2014/main" id="{F46EC9F0-2352-432D-BD48-5FA5D74A456B}"/>
              </a:ext>
            </a:extLst>
          </p:cNvPr>
          <p:cNvSpPr>
            <a:spLocks noChangeAspect="1" noChangeArrowheads="1"/>
          </p:cNvSpPr>
          <p:nvPr/>
        </p:nvSpPr>
        <p:spPr bwMode="auto">
          <a:xfrm>
            <a:off x="6626574" y="595779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131" name="Oval 33">
            <a:extLst>
              <a:ext uri="{FF2B5EF4-FFF2-40B4-BE49-F238E27FC236}">
                <a16:creationId xmlns:a16="http://schemas.microsoft.com/office/drawing/2014/main" id="{AB300BDB-A0C9-4E15-9581-D20E6754AD2A}"/>
              </a:ext>
            </a:extLst>
          </p:cNvPr>
          <p:cNvSpPr>
            <a:spLocks noChangeAspect="1" noChangeArrowheads="1"/>
          </p:cNvSpPr>
          <p:nvPr/>
        </p:nvSpPr>
        <p:spPr bwMode="auto">
          <a:xfrm>
            <a:off x="7186021" y="5963652"/>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sp>
        <p:nvSpPr>
          <p:cNvPr id="132" name="Oval 31">
            <a:extLst>
              <a:ext uri="{FF2B5EF4-FFF2-40B4-BE49-F238E27FC236}">
                <a16:creationId xmlns:a16="http://schemas.microsoft.com/office/drawing/2014/main" id="{22B2D269-6504-4272-B965-82725C272EE2}"/>
              </a:ext>
            </a:extLst>
          </p:cNvPr>
          <p:cNvSpPr>
            <a:spLocks noChangeAspect="1" noChangeArrowheads="1"/>
          </p:cNvSpPr>
          <p:nvPr/>
        </p:nvSpPr>
        <p:spPr bwMode="auto">
          <a:xfrm>
            <a:off x="7734224" y="596647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133" name="Straight Connector 132">
            <a:extLst>
              <a:ext uri="{FF2B5EF4-FFF2-40B4-BE49-F238E27FC236}">
                <a16:creationId xmlns:a16="http://schemas.microsoft.com/office/drawing/2014/main" id="{F889CAFD-A04C-4091-AEAD-5FA2C3D47B67}"/>
              </a:ext>
            </a:extLst>
          </p:cNvPr>
          <p:cNvCxnSpPr>
            <a:cxnSpLocks/>
          </p:cNvCxnSpPr>
          <p:nvPr/>
        </p:nvCxnSpPr>
        <p:spPr bwMode="auto">
          <a:xfrm flipH="1">
            <a:off x="9447502" y="5589508"/>
            <a:ext cx="9706" cy="361695"/>
          </a:xfrm>
          <a:prstGeom prst="line">
            <a:avLst/>
          </a:prstGeom>
          <a:solidFill>
            <a:schemeClr val="accent1"/>
          </a:solidFill>
          <a:ln w="19050" cap="flat" cmpd="sng" algn="ctr">
            <a:solidFill>
              <a:schemeClr val="tx1"/>
            </a:solidFill>
            <a:prstDash val="solid"/>
            <a:round/>
            <a:headEnd type="none" w="med" len="med"/>
            <a:tailEnd type="none" w="med" len="med"/>
          </a:ln>
          <a:effectLst/>
        </p:spPr>
      </p:cxnSp>
      <p:sp>
        <p:nvSpPr>
          <p:cNvPr id="134" name="Line 52">
            <a:extLst>
              <a:ext uri="{FF2B5EF4-FFF2-40B4-BE49-F238E27FC236}">
                <a16:creationId xmlns:a16="http://schemas.microsoft.com/office/drawing/2014/main" id="{086C8712-517D-4604-B4CF-2E170CDDC12B}"/>
              </a:ext>
            </a:extLst>
          </p:cNvPr>
          <p:cNvSpPr>
            <a:spLocks noChangeShapeType="1"/>
          </p:cNvSpPr>
          <p:nvPr/>
        </p:nvSpPr>
        <p:spPr bwMode="auto">
          <a:xfrm flipV="1">
            <a:off x="9592560" y="5519479"/>
            <a:ext cx="731476" cy="50175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98" name="TextBox 97">
            <a:extLst>
              <a:ext uri="{FF2B5EF4-FFF2-40B4-BE49-F238E27FC236}">
                <a16:creationId xmlns:a16="http://schemas.microsoft.com/office/drawing/2014/main" id="{79F4F5E3-3862-41F7-8665-59D2CA9A9E3C}"/>
              </a:ext>
            </a:extLst>
          </p:cNvPr>
          <p:cNvSpPr txBox="1"/>
          <p:nvPr/>
        </p:nvSpPr>
        <p:spPr>
          <a:xfrm>
            <a:off x="2859260" y="3875135"/>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4</a:t>
            </a:r>
          </a:p>
        </p:txBody>
      </p:sp>
      <p:sp>
        <p:nvSpPr>
          <p:cNvPr id="114" name="TextBox 113">
            <a:extLst>
              <a:ext uri="{FF2B5EF4-FFF2-40B4-BE49-F238E27FC236}">
                <a16:creationId xmlns:a16="http://schemas.microsoft.com/office/drawing/2014/main" id="{5A169383-E40A-420B-95AD-E885123932B4}"/>
              </a:ext>
            </a:extLst>
          </p:cNvPr>
          <p:cNvSpPr txBox="1"/>
          <p:nvPr/>
        </p:nvSpPr>
        <p:spPr>
          <a:xfrm>
            <a:off x="8211419" y="340238"/>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5</a:t>
            </a:r>
          </a:p>
        </p:txBody>
      </p:sp>
      <p:sp>
        <p:nvSpPr>
          <p:cNvPr id="115" name="Line 52">
            <a:extLst>
              <a:ext uri="{FF2B5EF4-FFF2-40B4-BE49-F238E27FC236}">
                <a16:creationId xmlns:a16="http://schemas.microsoft.com/office/drawing/2014/main" id="{7BA26EE2-E4DA-45E5-BBA7-B880F960232F}"/>
              </a:ext>
            </a:extLst>
          </p:cNvPr>
          <p:cNvSpPr>
            <a:spLocks noChangeShapeType="1"/>
          </p:cNvSpPr>
          <p:nvPr/>
        </p:nvSpPr>
        <p:spPr bwMode="auto">
          <a:xfrm>
            <a:off x="8587657" y="2300295"/>
            <a:ext cx="766230" cy="48123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6" name="Oval 26">
            <a:extLst>
              <a:ext uri="{FF2B5EF4-FFF2-40B4-BE49-F238E27FC236}">
                <a16:creationId xmlns:a16="http://schemas.microsoft.com/office/drawing/2014/main" id="{8F57A6ED-F8D4-4EDE-969F-B8975AD0A6DF}"/>
              </a:ext>
            </a:extLst>
          </p:cNvPr>
          <p:cNvSpPr>
            <a:spLocks noChangeAspect="1" noChangeArrowheads="1"/>
          </p:cNvSpPr>
          <p:nvPr/>
        </p:nvSpPr>
        <p:spPr bwMode="auto">
          <a:xfrm>
            <a:off x="9330140" y="2710309"/>
            <a:ext cx="364487"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sp>
        <p:nvSpPr>
          <p:cNvPr id="117" name="TextBox 116">
            <a:extLst>
              <a:ext uri="{FF2B5EF4-FFF2-40B4-BE49-F238E27FC236}">
                <a16:creationId xmlns:a16="http://schemas.microsoft.com/office/drawing/2014/main" id="{E38FA46A-79D8-4036-A1A4-E40B32BF4C96}"/>
              </a:ext>
            </a:extLst>
          </p:cNvPr>
          <p:cNvSpPr txBox="1"/>
          <p:nvPr/>
        </p:nvSpPr>
        <p:spPr>
          <a:xfrm>
            <a:off x="8263276" y="3601493"/>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6</a:t>
            </a:r>
          </a:p>
        </p:txBody>
      </p:sp>
      <p:sp>
        <p:nvSpPr>
          <p:cNvPr id="122" name="Oval 32">
            <a:extLst>
              <a:ext uri="{FF2B5EF4-FFF2-40B4-BE49-F238E27FC236}">
                <a16:creationId xmlns:a16="http://schemas.microsoft.com/office/drawing/2014/main" id="{F705B3E3-B1D4-6E48-A537-4A7285050E41}"/>
              </a:ext>
            </a:extLst>
          </p:cNvPr>
          <p:cNvSpPr>
            <a:spLocks noChangeAspect="1" noChangeArrowheads="1"/>
          </p:cNvSpPr>
          <p:nvPr/>
        </p:nvSpPr>
        <p:spPr bwMode="auto">
          <a:xfrm>
            <a:off x="4061375" y="3970521"/>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35" name="Oval 31">
            <a:extLst>
              <a:ext uri="{FF2B5EF4-FFF2-40B4-BE49-F238E27FC236}">
                <a16:creationId xmlns:a16="http://schemas.microsoft.com/office/drawing/2014/main" id="{E67CE2D1-0B34-244A-904B-8FEC8CE94CC3}"/>
              </a:ext>
            </a:extLst>
          </p:cNvPr>
          <p:cNvSpPr>
            <a:spLocks noChangeAspect="1" noChangeArrowheads="1"/>
          </p:cNvSpPr>
          <p:nvPr/>
        </p:nvSpPr>
        <p:spPr bwMode="auto">
          <a:xfrm>
            <a:off x="3056384" y="4682325"/>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36" name="Oval 33">
            <a:extLst>
              <a:ext uri="{FF2B5EF4-FFF2-40B4-BE49-F238E27FC236}">
                <a16:creationId xmlns:a16="http://schemas.microsoft.com/office/drawing/2014/main" id="{0D7F6D26-9361-C54B-B532-926E156D30D2}"/>
              </a:ext>
            </a:extLst>
          </p:cNvPr>
          <p:cNvSpPr>
            <a:spLocks noChangeAspect="1" noChangeArrowheads="1"/>
          </p:cNvSpPr>
          <p:nvPr/>
        </p:nvSpPr>
        <p:spPr bwMode="auto">
          <a:xfrm>
            <a:off x="3044061" y="549113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37" name="AutoShape 34">
            <a:extLst>
              <a:ext uri="{FF2B5EF4-FFF2-40B4-BE49-F238E27FC236}">
                <a16:creationId xmlns:a16="http://schemas.microsoft.com/office/drawing/2014/main" id="{25BA821B-8C0C-CF4B-958F-0D2781EFE9B3}"/>
              </a:ext>
            </a:extLst>
          </p:cNvPr>
          <p:cNvCxnSpPr>
            <a:cxnSpLocks noChangeAspect="1" noChangeShapeType="1"/>
          </p:cNvCxnSpPr>
          <p:nvPr/>
        </p:nvCxnSpPr>
        <p:spPr bwMode="auto">
          <a:xfrm flipH="1">
            <a:off x="3382521" y="4280288"/>
            <a:ext cx="744538" cy="438150"/>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38" name="AutoShape 35">
            <a:extLst>
              <a:ext uri="{FF2B5EF4-FFF2-40B4-BE49-F238E27FC236}">
                <a16:creationId xmlns:a16="http://schemas.microsoft.com/office/drawing/2014/main" id="{2005B1E2-E9C4-CB42-87A1-2071FDB7815F}"/>
              </a:ext>
            </a:extLst>
          </p:cNvPr>
          <p:cNvCxnSpPr>
            <a:cxnSpLocks noChangeAspect="1" noChangeShapeType="1"/>
          </p:cNvCxnSpPr>
          <p:nvPr/>
        </p:nvCxnSpPr>
        <p:spPr bwMode="auto">
          <a:xfrm flipV="1">
            <a:off x="3225697" y="5028051"/>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39" name="AutoShape 41">
            <a:extLst>
              <a:ext uri="{FF2B5EF4-FFF2-40B4-BE49-F238E27FC236}">
                <a16:creationId xmlns:a16="http://schemas.microsoft.com/office/drawing/2014/main" id="{87B959D9-360B-4144-8FE3-85929854BCF1}"/>
              </a:ext>
            </a:extLst>
          </p:cNvPr>
          <p:cNvCxnSpPr>
            <a:cxnSpLocks noChangeAspect="1" noChangeShapeType="1"/>
          </p:cNvCxnSpPr>
          <p:nvPr/>
        </p:nvCxnSpPr>
        <p:spPr bwMode="auto">
          <a:xfrm flipH="1" flipV="1">
            <a:off x="4373356" y="4280560"/>
            <a:ext cx="782638" cy="439738"/>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cxnSp>
        <p:nvCxnSpPr>
          <p:cNvPr id="140" name="AutoShape 37">
            <a:extLst>
              <a:ext uri="{FF2B5EF4-FFF2-40B4-BE49-F238E27FC236}">
                <a16:creationId xmlns:a16="http://schemas.microsoft.com/office/drawing/2014/main" id="{09694B6C-8629-AF4B-8BA5-5B9AFF0DC710}"/>
              </a:ext>
            </a:extLst>
          </p:cNvPr>
          <p:cNvCxnSpPr>
            <a:cxnSpLocks noChangeAspect="1" noChangeShapeType="1"/>
          </p:cNvCxnSpPr>
          <p:nvPr/>
        </p:nvCxnSpPr>
        <p:spPr bwMode="auto">
          <a:xfrm>
            <a:off x="4259618" y="4324469"/>
            <a:ext cx="0" cy="328613"/>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sp>
        <p:nvSpPr>
          <p:cNvPr id="143" name="Oval 32">
            <a:extLst>
              <a:ext uri="{FF2B5EF4-FFF2-40B4-BE49-F238E27FC236}">
                <a16:creationId xmlns:a16="http://schemas.microsoft.com/office/drawing/2014/main" id="{64562200-4C92-C349-A627-A5FE997B9E84}"/>
              </a:ext>
            </a:extLst>
          </p:cNvPr>
          <p:cNvSpPr>
            <a:spLocks noChangeAspect="1" noChangeArrowheads="1"/>
          </p:cNvSpPr>
          <p:nvPr/>
        </p:nvSpPr>
        <p:spPr bwMode="auto">
          <a:xfrm>
            <a:off x="9320512" y="469713"/>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44" name="Oval 31">
            <a:extLst>
              <a:ext uri="{FF2B5EF4-FFF2-40B4-BE49-F238E27FC236}">
                <a16:creationId xmlns:a16="http://schemas.microsoft.com/office/drawing/2014/main" id="{C7C2B604-F00A-D541-9094-641041A49033}"/>
              </a:ext>
            </a:extLst>
          </p:cNvPr>
          <p:cNvSpPr>
            <a:spLocks noChangeAspect="1" noChangeArrowheads="1"/>
          </p:cNvSpPr>
          <p:nvPr/>
        </p:nvSpPr>
        <p:spPr bwMode="auto">
          <a:xfrm>
            <a:off x="8333613" y="116536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45" name="Oval 33">
            <a:extLst>
              <a:ext uri="{FF2B5EF4-FFF2-40B4-BE49-F238E27FC236}">
                <a16:creationId xmlns:a16="http://schemas.microsoft.com/office/drawing/2014/main" id="{C40F9313-053A-4D43-A292-B2479BF17995}"/>
              </a:ext>
            </a:extLst>
          </p:cNvPr>
          <p:cNvSpPr>
            <a:spLocks noChangeAspect="1" noChangeArrowheads="1"/>
          </p:cNvSpPr>
          <p:nvPr/>
        </p:nvSpPr>
        <p:spPr bwMode="auto">
          <a:xfrm>
            <a:off x="8303935" y="197623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46" name="AutoShape 34">
            <a:extLst>
              <a:ext uri="{FF2B5EF4-FFF2-40B4-BE49-F238E27FC236}">
                <a16:creationId xmlns:a16="http://schemas.microsoft.com/office/drawing/2014/main" id="{687E6B07-C57E-F04C-B993-2322C60CCC2A}"/>
              </a:ext>
            </a:extLst>
          </p:cNvPr>
          <p:cNvCxnSpPr>
            <a:cxnSpLocks noChangeAspect="1" noChangeShapeType="1"/>
          </p:cNvCxnSpPr>
          <p:nvPr/>
        </p:nvCxnSpPr>
        <p:spPr bwMode="auto">
          <a:xfrm flipH="1">
            <a:off x="8629949" y="779711"/>
            <a:ext cx="744538" cy="438150"/>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47" name="AutoShape 35">
            <a:extLst>
              <a:ext uri="{FF2B5EF4-FFF2-40B4-BE49-F238E27FC236}">
                <a16:creationId xmlns:a16="http://schemas.microsoft.com/office/drawing/2014/main" id="{72F1E7C6-24A9-AD40-9829-3878D7B96385}"/>
              </a:ext>
            </a:extLst>
          </p:cNvPr>
          <p:cNvCxnSpPr>
            <a:cxnSpLocks noChangeAspect="1" noChangeShapeType="1"/>
          </p:cNvCxnSpPr>
          <p:nvPr/>
        </p:nvCxnSpPr>
        <p:spPr bwMode="auto">
          <a:xfrm flipV="1">
            <a:off x="8488085" y="1543441"/>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48" name="AutoShape 41">
            <a:extLst>
              <a:ext uri="{FF2B5EF4-FFF2-40B4-BE49-F238E27FC236}">
                <a16:creationId xmlns:a16="http://schemas.microsoft.com/office/drawing/2014/main" id="{753CF599-37C9-9D40-8D56-9772C2010DF0}"/>
              </a:ext>
            </a:extLst>
          </p:cNvPr>
          <p:cNvCxnSpPr>
            <a:cxnSpLocks noChangeAspect="1" noChangeShapeType="1"/>
          </p:cNvCxnSpPr>
          <p:nvPr/>
        </p:nvCxnSpPr>
        <p:spPr bwMode="auto">
          <a:xfrm flipH="1" flipV="1">
            <a:off x="9632571" y="781724"/>
            <a:ext cx="782638" cy="439738"/>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cxnSp>
        <p:nvCxnSpPr>
          <p:cNvPr id="149" name="AutoShape 37">
            <a:extLst>
              <a:ext uri="{FF2B5EF4-FFF2-40B4-BE49-F238E27FC236}">
                <a16:creationId xmlns:a16="http://schemas.microsoft.com/office/drawing/2014/main" id="{6F627CFD-B2D4-0847-A99C-B90412358D20}"/>
              </a:ext>
            </a:extLst>
          </p:cNvPr>
          <p:cNvCxnSpPr>
            <a:cxnSpLocks noChangeAspect="1" noChangeShapeType="1"/>
          </p:cNvCxnSpPr>
          <p:nvPr/>
        </p:nvCxnSpPr>
        <p:spPr bwMode="auto">
          <a:xfrm>
            <a:off x="9506034" y="834479"/>
            <a:ext cx="0" cy="328613"/>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sp>
        <p:nvSpPr>
          <p:cNvPr id="150" name="Oval 32">
            <a:extLst>
              <a:ext uri="{FF2B5EF4-FFF2-40B4-BE49-F238E27FC236}">
                <a16:creationId xmlns:a16="http://schemas.microsoft.com/office/drawing/2014/main" id="{AC767F70-34A5-A143-8CD6-03D646AF4124}"/>
              </a:ext>
            </a:extLst>
          </p:cNvPr>
          <p:cNvSpPr>
            <a:spLocks noChangeAspect="1" noChangeArrowheads="1"/>
          </p:cNvSpPr>
          <p:nvPr/>
        </p:nvSpPr>
        <p:spPr bwMode="auto">
          <a:xfrm>
            <a:off x="9266573" y="373761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51" name="Oval 31">
            <a:extLst>
              <a:ext uri="{FF2B5EF4-FFF2-40B4-BE49-F238E27FC236}">
                <a16:creationId xmlns:a16="http://schemas.microsoft.com/office/drawing/2014/main" id="{877180F5-0E99-D546-8ECB-323601EC467A}"/>
              </a:ext>
            </a:extLst>
          </p:cNvPr>
          <p:cNvSpPr>
            <a:spLocks noChangeAspect="1" noChangeArrowheads="1"/>
          </p:cNvSpPr>
          <p:nvPr/>
        </p:nvSpPr>
        <p:spPr bwMode="auto">
          <a:xfrm>
            <a:off x="8264673" y="4432173"/>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52" name="Oval 33">
            <a:extLst>
              <a:ext uri="{FF2B5EF4-FFF2-40B4-BE49-F238E27FC236}">
                <a16:creationId xmlns:a16="http://schemas.microsoft.com/office/drawing/2014/main" id="{9146A0E1-F557-CB49-8B70-C3A4AC6455E2}"/>
              </a:ext>
            </a:extLst>
          </p:cNvPr>
          <p:cNvSpPr>
            <a:spLocks noChangeAspect="1" noChangeArrowheads="1"/>
          </p:cNvSpPr>
          <p:nvPr/>
        </p:nvSpPr>
        <p:spPr bwMode="auto">
          <a:xfrm>
            <a:off x="8251610" y="524760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53" name="AutoShape 34">
            <a:extLst>
              <a:ext uri="{FF2B5EF4-FFF2-40B4-BE49-F238E27FC236}">
                <a16:creationId xmlns:a16="http://schemas.microsoft.com/office/drawing/2014/main" id="{AAF38470-234F-E444-A2FC-F62BE22493B0}"/>
              </a:ext>
            </a:extLst>
          </p:cNvPr>
          <p:cNvCxnSpPr>
            <a:cxnSpLocks noChangeAspect="1" noChangeShapeType="1"/>
          </p:cNvCxnSpPr>
          <p:nvPr/>
        </p:nvCxnSpPr>
        <p:spPr bwMode="auto">
          <a:xfrm flipH="1">
            <a:off x="8592220" y="4048475"/>
            <a:ext cx="744538" cy="438150"/>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54" name="AutoShape 35">
            <a:extLst>
              <a:ext uri="{FF2B5EF4-FFF2-40B4-BE49-F238E27FC236}">
                <a16:creationId xmlns:a16="http://schemas.microsoft.com/office/drawing/2014/main" id="{EC66BD17-70E0-C845-9C9E-582CC4721F70}"/>
              </a:ext>
            </a:extLst>
          </p:cNvPr>
          <p:cNvCxnSpPr>
            <a:cxnSpLocks noChangeAspect="1" noChangeShapeType="1"/>
          </p:cNvCxnSpPr>
          <p:nvPr/>
        </p:nvCxnSpPr>
        <p:spPr bwMode="auto">
          <a:xfrm flipV="1">
            <a:off x="8450844" y="4813478"/>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55" name="AutoShape 41">
            <a:extLst>
              <a:ext uri="{FF2B5EF4-FFF2-40B4-BE49-F238E27FC236}">
                <a16:creationId xmlns:a16="http://schemas.microsoft.com/office/drawing/2014/main" id="{C700C502-D6F0-5645-8696-7754D018C442}"/>
              </a:ext>
            </a:extLst>
          </p:cNvPr>
          <p:cNvCxnSpPr>
            <a:cxnSpLocks noChangeAspect="1" noChangeShapeType="1"/>
          </p:cNvCxnSpPr>
          <p:nvPr/>
        </p:nvCxnSpPr>
        <p:spPr bwMode="auto">
          <a:xfrm flipH="1" flipV="1">
            <a:off x="9565514" y="4048016"/>
            <a:ext cx="769938" cy="420688"/>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cxnSp>
        <p:nvCxnSpPr>
          <p:cNvPr id="156" name="AutoShape 37">
            <a:extLst>
              <a:ext uri="{FF2B5EF4-FFF2-40B4-BE49-F238E27FC236}">
                <a16:creationId xmlns:a16="http://schemas.microsoft.com/office/drawing/2014/main" id="{764349EA-EAAA-9D47-B047-BC38D5F8AFE6}"/>
              </a:ext>
            </a:extLst>
          </p:cNvPr>
          <p:cNvCxnSpPr>
            <a:cxnSpLocks noChangeAspect="1" noChangeShapeType="1"/>
          </p:cNvCxnSpPr>
          <p:nvPr/>
        </p:nvCxnSpPr>
        <p:spPr bwMode="auto">
          <a:xfrm>
            <a:off x="9454084" y="4103243"/>
            <a:ext cx="0" cy="328613"/>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pic>
        <p:nvPicPr>
          <p:cNvPr id="5" name="Audio 4">
            <a:hlinkClick r:id="" action="ppaction://media"/>
            <a:extLst>
              <a:ext uri="{FF2B5EF4-FFF2-40B4-BE49-F238E27FC236}">
                <a16:creationId xmlns:a16="http://schemas.microsoft.com/office/drawing/2014/main" id="{4584DE19-DDFE-A245-83BF-C284506FFA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589280395"/>
      </p:ext>
    </p:extLst>
  </p:cSld>
  <p:clrMapOvr>
    <a:masterClrMapping/>
  </p:clrMapOvr>
  <mc:AlternateContent xmlns:mc="http://schemas.openxmlformats.org/markup-compatibility/2006">
    <mc:Choice xmlns:p14="http://schemas.microsoft.com/office/powerpoint/2010/main" Requires="p14">
      <p:transition spd="med" p14:dur="700" advTm="107061">
        <p:fade/>
      </p:transition>
    </mc:Choice>
    <mc:Fallback>
      <p:transition spd="med" advTm="1070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5"/>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2"/>
          <p:cNvSpPr>
            <a:spLocks noGrp="1" noChangeArrowheads="1"/>
          </p:cNvSpPr>
          <p:nvPr>
            <p:ph type="title"/>
          </p:nvPr>
        </p:nvSpPr>
        <p:spPr>
          <a:xfrm>
            <a:off x="2171636" y="381634"/>
            <a:ext cx="7772400" cy="642938"/>
          </a:xfrm>
        </p:spPr>
        <p:txBody>
          <a:bodyPr/>
          <a:lstStyle/>
          <a:p>
            <a:pPr eaLnBrk="1" hangingPunct="1"/>
            <a:r>
              <a:rPr lang="en-US" altLang="en-US" sz="4000" dirty="0"/>
              <a:t>Example</a:t>
            </a:r>
          </a:p>
        </p:txBody>
      </p:sp>
      <p:grpSp>
        <p:nvGrpSpPr>
          <p:cNvPr id="4" name="Group 29"/>
          <p:cNvGrpSpPr>
            <a:grpSpLocks/>
          </p:cNvGrpSpPr>
          <p:nvPr/>
        </p:nvGrpSpPr>
        <p:grpSpPr bwMode="auto">
          <a:xfrm>
            <a:off x="8253994" y="3737888"/>
            <a:ext cx="2098675" cy="1876426"/>
            <a:chOff x="3219" y="1075"/>
            <a:chExt cx="1322" cy="1182"/>
          </a:xfrm>
        </p:grpSpPr>
        <p:sp>
          <p:nvSpPr>
            <p:cNvPr id="24598" name="Oval 31"/>
            <p:cNvSpPr>
              <a:spLocks noChangeAspect="1" noChangeArrowheads="1"/>
            </p:cNvSpPr>
            <p:nvPr/>
          </p:nvSpPr>
          <p:spPr bwMode="auto">
            <a:xfrm>
              <a:off x="3227" y="1514"/>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24599" name="Oval 32"/>
            <p:cNvSpPr>
              <a:spLocks noChangeAspect="1" noChangeArrowheads="1"/>
            </p:cNvSpPr>
            <p:nvPr/>
          </p:nvSpPr>
          <p:spPr bwMode="auto">
            <a:xfrm>
              <a:off x="3859" y="107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4600" name="Oval 33"/>
            <p:cNvSpPr>
              <a:spLocks noChangeAspect="1" noChangeArrowheads="1"/>
            </p:cNvSpPr>
            <p:nvPr/>
          </p:nvSpPr>
          <p:spPr bwMode="auto">
            <a:xfrm>
              <a:off x="3219" y="202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24601" name="AutoShape 34"/>
            <p:cNvCxnSpPr>
              <a:cxnSpLocks noChangeAspect="1" noChangeShapeType="1"/>
              <a:stCxn id="24599" idx="3"/>
              <a:endCxn id="24598" idx="7"/>
            </p:cNvCxnSpPr>
            <p:nvPr/>
          </p:nvCxnSpPr>
          <p:spPr bwMode="auto">
            <a:xfrm flipH="1">
              <a:off x="3424" y="1272"/>
              <a:ext cx="469" cy="276"/>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24602" name="AutoShape 35"/>
            <p:cNvCxnSpPr>
              <a:cxnSpLocks noChangeAspect="1" noChangeShapeType="1"/>
              <a:stCxn id="24600" idx="0"/>
              <a:endCxn id="24598" idx="4"/>
            </p:cNvCxnSpPr>
            <p:nvPr/>
          </p:nvCxnSpPr>
          <p:spPr bwMode="auto">
            <a:xfrm flipV="1">
              <a:off x="3335" y="1745"/>
              <a:ext cx="8" cy="281"/>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24604" name="AutoShape 37"/>
            <p:cNvCxnSpPr>
              <a:cxnSpLocks noChangeAspect="1" noChangeShapeType="1"/>
              <a:stCxn id="24599" idx="4"/>
            </p:cNvCxnSpPr>
            <p:nvPr/>
          </p:nvCxnSpPr>
          <p:spPr bwMode="auto">
            <a:xfrm>
              <a:off x="3975" y="1306"/>
              <a:ext cx="0" cy="207"/>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cxnSp>
          <p:nvCxnSpPr>
            <p:cNvPr id="24608" name="AutoShape 41"/>
            <p:cNvCxnSpPr>
              <a:cxnSpLocks noChangeAspect="1" noChangeShapeType="1"/>
              <a:stCxn id="168" idx="1"/>
              <a:endCxn id="24599" idx="5"/>
            </p:cNvCxnSpPr>
            <p:nvPr/>
          </p:nvCxnSpPr>
          <p:spPr bwMode="auto">
            <a:xfrm flipH="1" flipV="1">
              <a:off x="4056" y="1272"/>
              <a:ext cx="485" cy="265"/>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grpSp>
      <p:sp>
        <p:nvSpPr>
          <p:cNvPr id="24584" name="Text Box 42"/>
          <p:cNvSpPr txBox="1">
            <a:spLocks noChangeArrowheads="1"/>
          </p:cNvSpPr>
          <p:nvPr/>
        </p:nvSpPr>
        <p:spPr bwMode="auto">
          <a:xfrm>
            <a:off x="2171322" y="2483970"/>
            <a:ext cx="219233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tx2"/>
                </a:solidFill>
              </a:rPr>
              <a:t>discovery edge</a:t>
            </a:r>
          </a:p>
        </p:txBody>
      </p:sp>
      <p:sp>
        <p:nvSpPr>
          <p:cNvPr id="24586" name="Oval 44"/>
          <p:cNvSpPr>
            <a:spLocks noChangeAspect="1" noChangeArrowheads="1"/>
          </p:cNvSpPr>
          <p:nvPr/>
        </p:nvSpPr>
        <p:spPr bwMode="auto">
          <a:xfrm>
            <a:off x="1360110" y="1675933"/>
            <a:ext cx="366712"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a:t>A</a:t>
            </a:r>
          </a:p>
        </p:txBody>
      </p:sp>
      <p:sp>
        <p:nvSpPr>
          <p:cNvPr id="24587" name="Text Box 45"/>
          <p:cNvSpPr txBox="1">
            <a:spLocks noChangeArrowheads="1"/>
          </p:cNvSpPr>
          <p:nvPr/>
        </p:nvSpPr>
        <p:spPr bwMode="auto">
          <a:xfrm>
            <a:off x="2171323" y="1629895"/>
            <a:ext cx="19732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tx2"/>
                </a:solidFill>
              </a:rPr>
              <a:t>visited vertex</a:t>
            </a:r>
          </a:p>
        </p:txBody>
      </p:sp>
      <p:sp>
        <p:nvSpPr>
          <p:cNvPr id="24588" name="Oval 46"/>
          <p:cNvSpPr>
            <a:spLocks noChangeAspect="1" noChangeArrowheads="1"/>
          </p:cNvSpPr>
          <p:nvPr/>
        </p:nvSpPr>
        <p:spPr bwMode="auto">
          <a:xfrm>
            <a:off x="1360110" y="1247308"/>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24589" name="Text Box 47"/>
          <p:cNvSpPr txBox="1">
            <a:spLocks noChangeArrowheads="1"/>
          </p:cNvSpPr>
          <p:nvPr/>
        </p:nvSpPr>
        <p:spPr bwMode="auto">
          <a:xfrm>
            <a:off x="2171323" y="1202857"/>
            <a:ext cx="2606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vertex</a:t>
            </a:r>
          </a:p>
        </p:txBody>
      </p:sp>
      <p:sp>
        <p:nvSpPr>
          <p:cNvPr id="24590" name="Text Box 48"/>
          <p:cNvSpPr txBox="1">
            <a:spLocks noChangeArrowheads="1"/>
          </p:cNvSpPr>
          <p:nvPr/>
        </p:nvSpPr>
        <p:spPr bwMode="auto">
          <a:xfrm>
            <a:off x="2171323" y="2056932"/>
            <a:ext cx="24288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dirty="0"/>
              <a:t>unexplored edge</a:t>
            </a:r>
          </a:p>
        </p:txBody>
      </p:sp>
      <p:grpSp>
        <p:nvGrpSpPr>
          <p:cNvPr id="24591" name="Group 49"/>
          <p:cNvGrpSpPr>
            <a:grpSpLocks/>
          </p:cNvGrpSpPr>
          <p:nvPr/>
        </p:nvGrpSpPr>
        <p:grpSpPr bwMode="auto">
          <a:xfrm>
            <a:off x="1104522" y="2287122"/>
            <a:ext cx="877888" cy="425450"/>
            <a:chOff x="432" y="1691"/>
            <a:chExt cx="937" cy="268"/>
          </a:xfrm>
        </p:grpSpPr>
        <p:sp>
          <p:nvSpPr>
            <p:cNvPr id="24594" name="Line 50"/>
            <p:cNvSpPr>
              <a:spLocks noChangeShapeType="1"/>
            </p:cNvSpPr>
            <p:nvPr/>
          </p:nvSpPr>
          <p:spPr bwMode="auto">
            <a:xfrm>
              <a:off x="432" y="1959"/>
              <a:ext cx="937" cy="0"/>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6" name="Line 52"/>
            <p:cNvSpPr>
              <a:spLocks noChangeShapeType="1"/>
            </p:cNvSpPr>
            <p:nvPr/>
          </p:nvSpPr>
          <p:spPr bwMode="auto">
            <a:xfrm>
              <a:off x="432" y="1691"/>
              <a:ext cx="93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168" name="Oval 31"/>
          <p:cNvSpPr>
            <a:spLocks noChangeAspect="1" noChangeArrowheads="1"/>
          </p:cNvSpPr>
          <p:nvPr/>
        </p:nvSpPr>
        <p:spPr bwMode="auto">
          <a:xfrm>
            <a:off x="10299699" y="441734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69" name="Oval 31"/>
          <p:cNvSpPr>
            <a:spLocks noChangeAspect="1" noChangeArrowheads="1"/>
          </p:cNvSpPr>
          <p:nvPr/>
        </p:nvSpPr>
        <p:spPr bwMode="auto">
          <a:xfrm>
            <a:off x="9266574" y="441734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73" name="Oval 33"/>
          <p:cNvSpPr>
            <a:spLocks noChangeAspect="1" noChangeArrowheads="1"/>
          </p:cNvSpPr>
          <p:nvPr/>
        </p:nvSpPr>
        <p:spPr bwMode="auto">
          <a:xfrm>
            <a:off x="9266573" y="524814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174" name="Oval 33"/>
          <p:cNvSpPr>
            <a:spLocks noChangeAspect="1" noChangeArrowheads="1"/>
          </p:cNvSpPr>
          <p:nvPr/>
        </p:nvSpPr>
        <p:spPr bwMode="auto">
          <a:xfrm>
            <a:off x="10299699" y="5262125"/>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cxnSp>
        <p:nvCxnSpPr>
          <p:cNvPr id="175" name="AutoShape 35"/>
          <p:cNvCxnSpPr>
            <a:cxnSpLocks noChangeAspect="1" noChangeShapeType="1"/>
          </p:cNvCxnSpPr>
          <p:nvPr/>
        </p:nvCxnSpPr>
        <p:spPr bwMode="auto">
          <a:xfrm flipV="1">
            <a:off x="9434802" y="4796751"/>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76" name="AutoShape 35"/>
          <p:cNvCxnSpPr>
            <a:cxnSpLocks noChangeAspect="1" noChangeShapeType="1"/>
          </p:cNvCxnSpPr>
          <p:nvPr/>
        </p:nvCxnSpPr>
        <p:spPr bwMode="auto">
          <a:xfrm flipV="1">
            <a:off x="10476704" y="4799792"/>
            <a:ext cx="12700" cy="4460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77" name="Straight Connector 176"/>
          <p:cNvCxnSpPr/>
          <p:nvPr/>
        </p:nvCxnSpPr>
        <p:spPr bwMode="auto">
          <a:xfrm>
            <a:off x="8535013" y="5587455"/>
            <a:ext cx="770437" cy="44919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sp>
        <p:nvSpPr>
          <p:cNvPr id="70" name="Oval 31"/>
          <p:cNvSpPr>
            <a:spLocks noChangeAspect="1" noChangeArrowheads="1"/>
          </p:cNvSpPr>
          <p:nvPr/>
        </p:nvSpPr>
        <p:spPr bwMode="auto">
          <a:xfrm>
            <a:off x="9259088" y="5951203"/>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43" name="Straight Connector 42"/>
          <p:cNvCxnSpPr/>
          <p:nvPr/>
        </p:nvCxnSpPr>
        <p:spPr bwMode="auto">
          <a:xfrm>
            <a:off x="9563194" y="4740274"/>
            <a:ext cx="790209" cy="57555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sp>
        <p:nvSpPr>
          <p:cNvPr id="44" name="Text Box 43"/>
          <p:cNvSpPr txBox="1">
            <a:spLocks noChangeArrowheads="1"/>
          </p:cNvSpPr>
          <p:nvPr/>
        </p:nvSpPr>
        <p:spPr bwMode="auto">
          <a:xfrm>
            <a:off x="2171323" y="2911007"/>
            <a:ext cx="1558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sz="2400">
                <a:solidFill>
                  <a:schemeClr val="accent2"/>
                </a:solidFill>
              </a:rPr>
              <a:t>back edge</a:t>
            </a:r>
          </a:p>
        </p:txBody>
      </p:sp>
      <p:grpSp>
        <p:nvGrpSpPr>
          <p:cNvPr id="45" name="Group 49"/>
          <p:cNvGrpSpPr>
            <a:grpSpLocks/>
          </p:cNvGrpSpPr>
          <p:nvPr/>
        </p:nvGrpSpPr>
        <p:grpSpPr bwMode="auto">
          <a:xfrm>
            <a:off x="1104522" y="2287121"/>
            <a:ext cx="877888" cy="852487"/>
            <a:chOff x="432" y="1691"/>
            <a:chExt cx="937" cy="537"/>
          </a:xfrm>
        </p:grpSpPr>
        <p:sp>
          <p:nvSpPr>
            <p:cNvPr id="46" name="Line 50"/>
            <p:cNvSpPr>
              <a:spLocks noChangeShapeType="1"/>
            </p:cNvSpPr>
            <p:nvPr/>
          </p:nvSpPr>
          <p:spPr bwMode="auto">
            <a:xfrm>
              <a:off x="432" y="1959"/>
              <a:ext cx="937" cy="0"/>
            </a:xfrm>
            <a:prstGeom prst="line">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7" name="Line 51"/>
            <p:cNvSpPr>
              <a:spLocks noChangeShapeType="1"/>
            </p:cNvSpPr>
            <p:nvPr/>
          </p:nvSpPr>
          <p:spPr bwMode="auto">
            <a:xfrm>
              <a:off x="432" y="2228"/>
              <a:ext cx="937" cy="0"/>
            </a:xfrm>
            <a:prstGeom prst="line">
              <a:avLst/>
            </a:prstGeom>
            <a:noFill/>
            <a:ln w="38100">
              <a:solidFill>
                <a:schemeClr val="accent2"/>
              </a:solidFill>
              <a:prstDash val="dash"/>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 name="Line 52"/>
            <p:cNvSpPr>
              <a:spLocks noChangeShapeType="1"/>
            </p:cNvSpPr>
            <p:nvPr/>
          </p:nvSpPr>
          <p:spPr bwMode="auto">
            <a:xfrm>
              <a:off x="432" y="1691"/>
              <a:ext cx="93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53" name="Oval 46"/>
          <p:cNvSpPr>
            <a:spLocks noChangeAspect="1" noChangeArrowheads="1"/>
          </p:cNvSpPr>
          <p:nvPr/>
        </p:nvSpPr>
        <p:spPr bwMode="auto">
          <a:xfrm>
            <a:off x="1726922" y="5961939"/>
            <a:ext cx="366712" cy="366713"/>
          </a:xfrm>
          <a:prstGeom prst="ellipse">
            <a:avLst/>
          </a:prstGeom>
          <a:solidFill>
            <a:schemeClr val="accent1"/>
          </a:solidFill>
          <a:ln w="19050">
            <a:solidFill>
              <a:schemeClr val="tx1"/>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sp>
        <p:nvSpPr>
          <p:cNvPr id="61" name="Oval 33"/>
          <p:cNvSpPr>
            <a:spLocks noChangeAspect="1" noChangeArrowheads="1"/>
          </p:cNvSpPr>
          <p:nvPr/>
        </p:nvSpPr>
        <p:spPr bwMode="auto">
          <a:xfrm>
            <a:off x="1727995" y="5971876"/>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grpSp>
        <p:nvGrpSpPr>
          <p:cNvPr id="62" name="Group 29">
            <a:extLst>
              <a:ext uri="{FF2B5EF4-FFF2-40B4-BE49-F238E27FC236}">
                <a16:creationId xmlns:a16="http://schemas.microsoft.com/office/drawing/2014/main" id="{28338680-19BC-4BDA-BE2D-717808C514B3}"/>
              </a:ext>
            </a:extLst>
          </p:cNvPr>
          <p:cNvGrpSpPr>
            <a:grpSpLocks/>
          </p:cNvGrpSpPr>
          <p:nvPr/>
        </p:nvGrpSpPr>
        <p:grpSpPr bwMode="auto">
          <a:xfrm>
            <a:off x="8306462" y="470042"/>
            <a:ext cx="2111375" cy="1876426"/>
            <a:chOff x="3219" y="1075"/>
            <a:chExt cx="1330" cy="1182"/>
          </a:xfrm>
        </p:grpSpPr>
        <p:sp>
          <p:nvSpPr>
            <p:cNvPr id="63" name="Oval 31">
              <a:extLst>
                <a:ext uri="{FF2B5EF4-FFF2-40B4-BE49-F238E27FC236}">
                  <a16:creationId xmlns:a16="http://schemas.microsoft.com/office/drawing/2014/main" id="{4B086A78-FAB5-4782-B0BC-46CF6179058E}"/>
                </a:ext>
              </a:extLst>
            </p:cNvPr>
            <p:cNvSpPr>
              <a:spLocks noChangeAspect="1" noChangeArrowheads="1"/>
            </p:cNvSpPr>
            <p:nvPr/>
          </p:nvSpPr>
          <p:spPr bwMode="auto">
            <a:xfrm>
              <a:off x="3227" y="1514"/>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64" name="Oval 32">
              <a:extLst>
                <a:ext uri="{FF2B5EF4-FFF2-40B4-BE49-F238E27FC236}">
                  <a16:creationId xmlns:a16="http://schemas.microsoft.com/office/drawing/2014/main" id="{2A5428F6-451D-4743-B46D-089521B675EC}"/>
                </a:ext>
              </a:extLst>
            </p:cNvPr>
            <p:cNvSpPr>
              <a:spLocks noChangeAspect="1" noChangeArrowheads="1"/>
            </p:cNvSpPr>
            <p:nvPr/>
          </p:nvSpPr>
          <p:spPr bwMode="auto">
            <a:xfrm>
              <a:off x="3859" y="107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65" name="Oval 33">
              <a:extLst>
                <a:ext uri="{FF2B5EF4-FFF2-40B4-BE49-F238E27FC236}">
                  <a16:creationId xmlns:a16="http://schemas.microsoft.com/office/drawing/2014/main" id="{3E13A504-4EFE-4598-8324-BDB4F662A8A7}"/>
                </a:ext>
              </a:extLst>
            </p:cNvPr>
            <p:cNvSpPr>
              <a:spLocks noChangeAspect="1" noChangeArrowheads="1"/>
            </p:cNvSpPr>
            <p:nvPr/>
          </p:nvSpPr>
          <p:spPr bwMode="auto">
            <a:xfrm>
              <a:off x="3219" y="202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66" name="AutoShape 34">
              <a:extLst>
                <a:ext uri="{FF2B5EF4-FFF2-40B4-BE49-F238E27FC236}">
                  <a16:creationId xmlns:a16="http://schemas.microsoft.com/office/drawing/2014/main" id="{3BABBA35-794B-4E60-A5D2-2FAF9F1D8C0A}"/>
                </a:ext>
              </a:extLst>
            </p:cNvPr>
            <p:cNvCxnSpPr>
              <a:cxnSpLocks noChangeAspect="1" noChangeShapeType="1"/>
              <a:stCxn id="64" idx="3"/>
              <a:endCxn id="63" idx="7"/>
            </p:cNvCxnSpPr>
            <p:nvPr/>
          </p:nvCxnSpPr>
          <p:spPr bwMode="auto">
            <a:xfrm flipH="1">
              <a:off x="3424" y="1272"/>
              <a:ext cx="469" cy="276"/>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67" name="AutoShape 35">
              <a:extLst>
                <a:ext uri="{FF2B5EF4-FFF2-40B4-BE49-F238E27FC236}">
                  <a16:creationId xmlns:a16="http://schemas.microsoft.com/office/drawing/2014/main" id="{4F5E59ED-C767-467F-9DB0-6A05442DB956}"/>
                </a:ext>
              </a:extLst>
            </p:cNvPr>
            <p:cNvCxnSpPr>
              <a:cxnSpLocks noChangeAspect="1" noChangeShapeType="1"/>
              <a:stCxn id="65" idx="0"/>
              <a:endCxn id="63" idx="4"/>
            </p:cNvCxnSpPr>
            <p:nvPr/>
          </p:nvCxnSpPr>
          <p:spPr bwMode="auto">
            <a:xfrm flipV="1">
              <a:off x="3335" y="1745"/>
              <a:ext cx="8" cy="281"/>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68" name="AutoShape 37">
              <a:extLst>
                <a:ext uri="{FF2B5EF4-FFF2-40B4-BE49-F238E27FC236}">
                  <a16:creationId xmlns:a16="http://schemas.microsoft.com/office/drawing/2014/main" id="{6D7FB04C-00BB-41D9-B120-5D1147259F84}"/>
                </a:ext>
              </a:extLst>
            </p:cNvPr>
            <p:cNvCxnSpPr>
              <a:cxnSpLocks noChangeAspect="1" noChangeShapeType="1"/>
              <a:stCxn id="64" idx="4"/>
            </p:cNvCxnSpPr>
            <p:nvPr/>
          </p:nvCxnSpPr>
          <p:spPr bwMode="auto">
            <a:xfrm>
              <a:off x="3975" y="1306"/>
              <a:ext cx="0" cy="207"/>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cxnSp>
          <p:nvCxnSpPr>
            <p:cNvPr id="69" name="AutoShape 41">
              <a:extLst>
                <a:ext uri="{FF2B5EF4-FFF2-40B4-BE49-F238E27FC236}">
                  <a16:creationId xmlns:a16="http://schemas.microsoft.com/office/drawing/2014/main" id="{062FEC4A-57DB-477D-A3A0-C56D3B222DED}"/>
                </a:ext>
              </a:extLst>
            </p:cNvPr>
            <p:cNvCxnSpPr>
              <a:cxnSpLocks noChangeAspect="1" noChangeShapeType="1"/>
              <a:stCxn id="75" idx="1"/>
              <a:endCxn id="64" idx="5"/>
            </p:cNvCxnSpPr>
            <p:nvPr/>
          </p:nvCxnSpPr>
          <p:spPr bwMode="auto">
            <a:xfrm flipH="1" flipV="1">
              <a:off x="4056" y="1272"/>
              <a:ext cx="493" cy="277"/>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grpSp>
      <p:sp>
        <p:nvSpPr>
          <p:cNvPr id="75" name="Oval 31">
            <a:extLst>
              <a:ext uri="{FF2B5EF4-FFF2-40B4-BE49-F238E27FC236}">
                <a16:creationId xmlns:a16="http://schemas.microsoft.com/office/drawing/2014/main" id="{4DA6C164-2FEB-4D02-822F-64D35D0495CA}"/>
              </a:ext>
            </a:extLst>
          </p:cNvPr>
          <p:cNvSpPr>
            <a:spLocks noChangeAspect="1" noChangeArrowheads="1"/>
          </p:cNvSpPr>
          <p:nvPr/>
        </p:nvSpPr>
        <p:spPr bwMode="auto">
          <a:xfrm>
            <a:off x="10364581" y="116976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76" name="Oval 31">
            <a:extLst>
              <a:ext uri="{FF2B5EF4-FFF2-40B4-BE49-F238E27FC236}">
                <a16:creationId xmlns:a16="http://schemas.microsoft.com/office/drawing/2014/main" id="{5F7366C2-37D7-4D26-A6F5-ADC9E9775164}"/>
              </a:ext>
            </a:extLst>
          </p:cNvPr>
          <p:cNvSpPr>
            <a:spLocks noChangeAspect="1" noChangeArrowheads="1"/>
          </p:cNvSpPr>
          <p:nvPr/>
        </p:nvSpPr>
        <p:spPr bwMode="auto">
          <a:xfrm>
            <a:off x="9331456" y="116976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77" name="Oval 33">
            <a:extLst>
              <a:ext uri="{FF2B5EF4-FFF2-40B4-BE49-F238E27FC236}">
                <a16:creationId xmlns:a16="http://schemas.microsoft.com/office/drawing/2014/main" id="{4F96EC38-C750-4FBE-9319-54D14E6E2C0D}"/>
              </a:ext>
            </a:extLst>
          </p:cNvPr>
          <p:cNvSpPr>
            <a:spLocks noChangeAspect="1" noChangeArrowheads="1"/>
          </p:cNvSpPr>
          <p:nvPr/>
        </p:nvSpPr>
        <p:spPr bwMode="auto">
          <a:xfrm>
            <a:off x="9331455" y="2000571"/>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80" name="Oval 33">
            <a:extLst>
              <a:ext uri="{FF2B5EF4-FFF2-40B4-BE49-F238E27FC236}">
                <a16:creationId xmlns:a16="http://schemas.microsoft.com/office/drawing/2014/main" id="{DD9995CE-92D4-44E5-A4F4-B046C917C660}"/>
              </a:ext>
            </a:extLst>
          </p:cNvPr>
          <p:cNvSpPr>
            <a:spLocks noChangeAspect="1" noChangeArrowheads="1"/>
          </p:cNvSpPr>
          <p:nvPr/>
        </p:nvSpPr>
        <p:spPr bwMode="auto">
          <a:xfrm>
            <a:off x="10364581" y="2014549"/>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cxnSp>
        <p:nvCxnSpPr>
          <p:cNvPr id="81" name="AutoShape 35">
            <a:extLst>
              <a:ext uri="{FF2B5EF4-FFF2-40B4-BE49-F238E27FC236}">
                <a16:creationId xmlns:a16="http://schemas.microsoft.com/office/drawing/2014/main" id="{FB529F23-91BF-4B67-82D1-036DDC48A67E}"/>
              </a:ext>
            </a:extLst>
          </p:cNvPr>
          <p:cNvCxnSpPr>
            <a:cxnSpLocks noChangeAspect="1" noChangeShapeType="1"/>
          </p:cNvCxnSpPr>
          <p:nvPr/>
        </p:nvCxnSpPr>
        <p:spPr bwMode="auto">
          <a:xfrm flipV="1">
            <a:off x="9499684" y="1549175"/>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87" name="AutoShape 35">
            <a:extLst>
              <a:ext uri="{FF2B5EF4-FFF2-40B4-BE49-F238E27FC236}">
                <a16:creationId xmlns:a16="http://schemas.microsoft.com/office/drawing/2014/main" id="{E2B2DA2E-B0C2-4438-B852-4B385198C662}"/>
              </a:ext>
            </a:extLst>
          </p:cNvPr>
          <p:cNvCxnSpPr>
            <a:cxnSpLocks noChangeAspect="1" noChangeShapeType="1"/>
          </p:cNvCxnSpPr>
          <p:nvPr/>
        </p:nvCxnSpPr>
        <p:spPr bwMode="auto">
          <a:xfrm flipV="1">
            <a:off x="10541586" y="1552216"/>
            <a:ext cx="12700" cy="4460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88" name="Straight Connector 87">
            <a:extLst>
              <a:ext uri="{FF2B5EF4-FFF2-40B4-BE49-F238E27FC236}">
                <a16:creationId xmlns:a16="http://schemas.microsoft.com/office/drawing/2014/main" id="{FA8A20EA-4473-4155-9511-7AE4AA9FC17C}"/>
              </a:ext>
            </a:extLst>
          </p:cNvPr>
          <p:cNvCxnSpPr/>
          <p:nvPr/>
        </p:nvCxnSpPr>
        <p:spPr bwMode="auto">
          <a:xfrm>
            <a:off x="8599895" y="2339879"/>
            <a:ext cx="770437" cy="44919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sp>
        <p:nvSpPr>
          <p:cNvPr id="91" name="Oval 31">
            <a:extLst>
              <a:ext uri="{FF2B5EF4-FFF2-40B4-BE49-F238E27FC236}">
                <a16:creationId xmlns:a16="http://schemas.microsoft.com/office/drawing/2014/main" id="{B839EE70-F943-4C39-A66D-07E034B83C42}"/>
              </a:ext>
            </a:extLst>
          </p:cNvPr>
          <p:cNvSpPr>
            <a:spLocks noChangeAspect="1" noChangeArrowheads="1"/>
          </p:cNvSpPr>
          <p:nvPr/>
        </p:nvSpPr>
        <p:spPr bwMode="auto">
          <a:xfrm>
            <a:off x="9323970" y="270362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92" name="Straight Connector 91">
            <a:extLst>
              <a:ext uri="{FF2B5EF4-FFF2-40B4-BE49-F238E27FC236}">
                <a16:creationId xmlns:a16="http://schemas.microsoft.com/office/drawing/2014/main" id="{AA47D7AF-1BAD-4322-BBAE-DF312D88313F}"/>
              </a:ext>
            </a:extLst>
          </p:cNvPr>
          <p:cNvCxnSpPr/>
          <p:nvPr/>
        </p:nvCxnSpPr>
        <p:spPr bwMode="auto">
          <a:xfrm>
            <a:off x="9628076" y="1492698"/>
            <a:ext cx="790209" cy="57555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grpSp>
        <p:nvGrpSpPr>
          <p:cNvPr id="98" name="Group 29">
            <a:extLst>
              <a:ext uri="{FF2B5EF4-FFF2-40B4-BE49-F238E27FC236}">
                <a16:creationId xmlns:a16="http://schemas.microsoft.com/office/drawing/2014/main" id="{B52E1BE0-522A-4D4C-8311-6ADA51EFD235}"/>
              </a:ext>
            </a:extLst>
          </p:cNvPr>
          <p:cNvGrpSpPr>
            <a:grpSpLocks/>
          </p:cNvGrpSpPr>
          <p:nvPr/>
        </p:nvGrpSpPr>
        <p:grpSpPr bwMode="auto">
          <a:xfrm>
            <a:off x="2931554" y="3823090"/>
            <a:ext cx="2098675" cy="1876426"/>
            <a:chOff x="3219" y="1075"/>
            <a:chExt cx="1322" cy="1182"/>
          </a:xfrm>
        </p:grpSpPr>
        <p:sp>
          <p:nvSpPr>
            <p:cNvPr id="114" name="Oval 31">
              <a:extLst>
                <a:ext uri="{FF2B5EF4-FFF2-40B4-BE49-F238E27FC236}">
                  <a16:creationId xmlns:a16="http://schemas.microsoft.com/office/drawing/2014/main" id="{937EB582-165C-4C59-9B0C-EC3A1E2FD845}"/>
                </a:ext>
              </a:extLst>
            </p:cNvPr>
            <p:cNvSpPr>
              <a:spLocks noChangeAspect="1" noChangeArrowheads="1"/>
            </p:cNvSpPr>
            <p:nvPr/>
          </p:nvSpPr>
          <p:spPr bwMode="auto">
            <a:xfrm>
              <a:off x="3227" y="1514"/>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15" name="Oval 32">
              <a:extLst>
                <a:ext uri="{FF2B5EF4-FFF2-40B4-BE49-F238E27FC236}">
                  <a16:creationId xmlns:a16="http://schemas.microsoft.com/office/drawing/2014/main" id="{FF881EA4-20F1-4704-ADF8-584C396E77E3}"/>
                </a:ext>
              </a:extLst>
            </p:cNvPr>
            <p:cNvSpPr>
              <a:spLocks noChangeAspect="1" noChangeArrowheads="1"/>
            </p:cNvSpPr>
            <p:nvPr/>
          </p:nvSpPr>
          <p:spPr bwMode="auto">
            <a:xfrm>
              <a:off x="3859" y="1075"/>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16" name="Oval 33">
              <a:extLst>
                <a:ext uri="{FF2B5EF4-FFF2-40B4-BE49-F238E27FC236}">
                  <a16:creationId xmlns:a16="http://schemas.microsoft.com/office/drawing/2014/main" id="{2BDA9755-0D56-4DCA-8E4B-93980FE6F83D}"/>
                </a:ext>
              </a:extLst>
            </p:cNvPr>
            <p:cNvSpPr>
              <a:spLocks noChangeAspect="1" noChangeArrowheads="1"/>
            </p:cNvSpPr>
            <p:nvPr/>
          </p:nvSpPr>
          <p:spPr bwMode="auto">
            <a:xfrm>
              <a:off x="3219" y="2026"/>
              <a:ext cx="231" cy="231"/>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17" name="AutoShape 34">
              <a:extLst>
                <a:ext uri="{FF2B5EF4-FFF2-40B4-BE49-F238E27FC236}">
                  <a16:creationId xmlns:a16="http://schemas.microsoft.com/office/drawing/2014/main" id="{4BFAF8E0-4227-47B2-ACCB-2593DC515FF7}"/>
                </a:ext>
              </a:extLst>
            </p:cNvPr>
            <p:cNvCxnSpPr>
              <a:cxnSpLocks noChangeAspect="1" noChangeShapeType="1"/>
              <a:stCxn id="115" idx="3"/>
              <a:endCxn id="114" idx="7"/>
            </p:cNvCxnSpPr>
            <p:nvPr/>
          </p:nvCxnSpPr>
          <p:spPr bwMode="auto">
            <a:xfrm flipH="1">
              <a:off x="3424" y="1272"/>
              <a:ext cx="469" cy="276"/>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22" name="AutoShape 35">
              <a:extLst>
                <a:ext uri="{FF2B5EF4-FFF2-40B4-BE49-F238E27FC236}">
                  <a16:creationId xmlns:a16="http://schemas.microsoft.com/office/drawing/2014/main" id="{AB757519-19C7-4A88-8BF3-2047C58D385D}"/>
                </a:ext>
              </a:extLst>
            </p:cNvPr>
            <p:cNvCxnSpPr>
              <a:cxnSpLocks noChangeAspect="1" noChangeShapeType="1"/>
              <a:stCxn id="116" idx="0"/>
              <a:endCxn id="114" idx="4"/>
            </p:cNvCxnSpPr>
            <p:nvPr/>
          </p:nvCxnSpPr>
          <p:spPr bwMode="auto">
            <a:xfrm flipV="1">
              <a:off x="3335" y="1745"/>
              <a:ext cx="8" cy="281"/>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35" name="AutoShape 37">
              <a:extLst>
                <a:ext uri="{FF2B5EF4-FFF2-40B4-BE49-F238E27FC236}">
                  <a16:creationId xmlns:a16="http://schemas.microsoft.com/office/drawing/2014/main" id="{75BE2787-824D-4E5F-B9B6-6305876D3D49}"/>
                </a:ext>
              </a:extLst>
            </p:cNvPr>
            <p:cNvCxnSpPr>
              <a:cxnSpLocks noChangeAspect="1" noChangeShapeType="1"/>
              <a:stCxn id="115" idx="4"/>
            </p:cNvCxnSpPr>
            <p:nvPr/>
          </p:nvCxnSpPr>
          <p:spPr bwMode="auto">
            <a:xfrm>
              <a:off x="3975" y="1306"/>
              <a:ext cx="0" cy="207"/>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cxnSp>
          <p:nvCxnSpPr>
            <p:cNvPr id="136" name="AutoShape 41">
              <a:extLst>
                <a:ext uri="{FF2B5EF4-FFF2-40B4-BE49-F238E27FC236}">
                  <a16:creationId xmlns:a16="http://schemas.microsoft.com/office/drawing/2014/main" id="{795E209E-66A7-4C37-988D-9AF6EFC6D2AF}"/>
                </a:ext>
              </a:extLst>
            </p:cNvPr>
            <p:cNvCxnSpPr>
              <a:cxnSpLocks noChangeAspect="1" noChangeShapeType="1"/>
              <a:stCxn id="137" idx="1"/>
              <a:endCxn id="115" idx="5"/>
            </p:cNvCxnSpPr>
            <p:nvPr/>
          </p:nvCxnSpPr>
          <p:spPr bwMode="auto">
            <a:xfrm flipH="1" flipV="1">
              <a:off x="4056" y="1272"/>
              <a:ext cx="485" cy="265"/>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grpSp>
      <p:sp>
        <p:nvSpPr>
          <p:cNvPr id="137" name="Oval 31">
            <a:extLst>
              <a:ext uri="{FF2B5EF4-FFF2-40B4-BE49-F238E27FC236}">
                <a16:creationId xmlns:a16="http://schemas.microsoft.com/office/drawing/2014/main" id="{242F6BFC-1A2B-4F1F-B35B-9F83D9289421}"/>
              </a:ext>
            </a:extLst>
          </p:cNvPr>
          <p:cNvSpPr>
            <a:spLocks noChangeAspect="1" noChangeArrowheads="1"/>
          </p:cNvSpPr>
          <p:nvPr/>
        </p:nvSpPr>
        <p:spPr bwMode="auto">
          <a:xfrm>
            <a:off x="4977259" y="4502542"/>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D</a:t>
            </a:r>
          </a:p>
        </p:txBody>
      </p:sp>
      <p:sp>
        <p:nvSpPr>
          <p:cNvPr id="138" name="Oval 31">
            <a:extLst>
              <a:ext uri="{FF2B5EF4-FFF2-40B4-BE49-F238E27FC236}">
                <a16:creationId xmlns:a16="http://schemas.microsoft.com/office/drawing/2014/main" id="{59690372-E653-4FF2-9424-D2CE9518E29B}"/>
              </a:ext>
            </a:extLst>
          </p:cNvPr>
          <p:cNvSpPr>
            <a:spLocks noChangeAspect="1" noChangeArrowheads="1"/>
          </p:cNvSpPr>
          <p:nvPr/>
        </p:nvSpPr>
        <p:spPr bwMode="auto">
          <a:xfrm>
            <a:off x="3944134" y="4502542"/>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C</a:t>
            </a:r>
          </a:p>
        </p:txBody>
      </p:sp>
      <p:sp>
        <p:nvSpPr>
          <p:cNvPr id="139" name="Oval 33">
            <a:extLst>
              <a:ext uri="{FF2B5EF4-FFF2-40B4-BE49-F238E27FC236}">
                <a16:creationId xmlns:a16="http://schemas.microsoft.com/office/drawing/2014/main" id="{0EF07963-E88C-43F8-ABB1-CFBC89A8EDEC}"/>
              </a:ext>
            </a:extLst>
          </p:cNvPr>
          <p:cNvSpPr>
            <a:spLocks noChangeAspect="1" noChangeArrowheads="1"/>
          </p:cNvSpPr>
          <p:nvPr/>
        </p:nvSpPr>
        <p:spPr bwMode="auto">
          <a:xfrm>
            <a:off x="3944133" y="5333349"/>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F</a:t>
            </a:r>
          </a:p>
        </p:txBody>
      </p:sp>
      <p:sp>
        <p:nvSpPr>
          <p:cNvPr id="140" name="Oval 33">
            <a:extLst>
              <a:ext uri="{FF2B5EF4-FFF2-40B4-BE49-F238E27FC236}">
                <a16:creationId xmlns:a16="http://schemas.microsoft.com/office/drawing/2014/main" id="{905E0702-0AEB-4A93-AE8F-D9882D7E5B54}"/>
              </a:ext>
            </a:extLst>
          </p:cNvPr>
          <p:cNvSpPr>
            <a:spLocks noChangeAspect="1" noChangeArrowheads="1"/>
          </p:cNvSpPr>
          <p:nvPr/>
        </p:nvSpPr>
        <p:spPr bwMode="auto">
          <a:xfrm>
            <a:off x="4977259" y="5347327"/>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G</a:t>
            </a:r>
          </a:p>
        </p:txBody>
      </p:sp>
      <p:cxnSp>
        <p:nvCxnSpPr>
          <p:cNvPr id="141" name="AutoShape 35">
            <a:extLst>
              <a:ext uri="{FF2B5EF4-FFF2-40B4-BE49-F238E27FC236}">
                <a16:creationId xmlns:a16="http://schemas.microsoft.com/office/drawing/2014/main" id="{E40666DC-1C3F-40CB-9B4A-C4B81AE65706}"/>
              </a:ext>
            </a:extLst>
          </p:cNvPr>
          <p:cNvCxnSpPr>
            <a:cxnSpLocks noChangeAspect="1" noChangeShapeType="1"/>
          </p:cNvCxnSpPr>
          <p:nvPr/>
        </p:nvCxnSpPr>
        <p:spPr bwMode="auto">
          <a:xfrm flipV="1">
            <a:off x="4112362" y="4881953"/>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42" name="AutoShape 35">
            <a:extLst>
              <a:ext uri="{FF2B5EF4-FFF2-40B4-BE49-F238E27FC236}">
                <a16:creationId xmlns:a16="http://schemas.microsoft.com/office/drawing/2014/main" id="{EF9FC85A-A274-4D39-867E-A65A8170C640}"/>
              </a:ext>
            </a:extLst>
          </p:cNvPr>
          <p:cNvCxnSpPr>
            <a:cxnSpLocks noChangeAspect="1" noChangeShapeType="1"/>
          </p:cNvCxnSpPr>
          <p:nvPr/>
        </p:nvCxnSpPr>
        <p:spPr bwMode="auto">
          <a:xfrm flipV="1">
            <a:off x="5154264" y="4884994"/>
            <a:ext cx="12700" cy="4460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cxnSp>
        <p:nvCxnSpPr>
          <p:cNvPr id="143" name="Straight Connector 142">
            <a:extLst>
              <a:ext uri="{FF2B5EF4-FFF2-40B4-BE49-F238E27FC236}">
                <a16:creationId xmlns:a16="http://schemas.microsoft.com/office/drawing/2014/main" id="{4B236911-6253-42DC-8B12-5932C8798B7B}"/>
              </a:ext>
            </a:extLst>
          </p:cNvPr>
          <p:cNvCxnSpPr/>
          <p:nvPr/>
        </p:nvCxnSpPr>
        <p:spPr bwMode="auto">
          <a:xfrm>
            <a:off x="3212573" y="5672657"/>
            <a:ext cx="770437" cy="44919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sp>
        <p:nvSpPr>
          <p:cNvPr id="144" name="Oval 31">
            <a:extLst>
              <a:ext uri="{FF2B5EF4-FFF2-40B4-BE49-F238E27FC236}">
                <a16:creationId xmlns:a16="http://schemas.microsoft.com/office/drawing/2014/main" id="{2A9B6E9D-FC16-4D3D-9CC0-02F8323FF47E}"/>
              </a:ext>
            </a:extLst>
          </p:cNvPr>
          <p:cNvSpPr>
            <a:spLocks noChangeAspect="1" noChangeArrowheads="1"/>
          </p:cNvSpPr>
          <p:nvPr/>
        </p:nvSpPr>
        <p:spPr bwMode="auto">
          <a:xfrm>
            <a:off x="3936648" y="6036405"/>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145" name="Straight Connector 144">
            <a:extLst>
              <a:ext uri="{FF2B5EF4-FFF2-40B4-BE49-F238E27FC236}">
                <a16:creationId xmlns:a16="http://schemas.microsoft.com/office/drawing/2014/main" id="{CE647CC7-FE18-4432-A721-9AEEA1BA9559}"/>
              </a:ext>
            </a:extLst>
          </p:cNvPr>
          <p:cNvCxnSpPr/>
          <p:nvPr/>
        </p:nvCxnSpPr>
        <p:spPr bwMode="auto">
          <a:xfrm>
            <a:off x="4240754" y="4825476"/>
            <a:ext cx="790209" cy="575554"/>
          </a:xfrm>
          <a:prstGeom prst="line">
            <a:avLst/>
          </a:prstGeom>
          <a:solidFill>
            <a:schemeClr val="accent1"/>
          </a:solidFill>
          <a:ln w="38100" cap="flat" cmpd="sng" algn="ctr">
            <a:solidFill>
              <a:schemeClr val="tx2"/>
            </a:solidFill>
            <a:prstDash val="solid"/>
            <a:round/>
            <a:headEnd type="none" w="med" len="med"/>
            <a:tailEnd type="triangle" w="med" len="med"/>
          </a:ln>
          <a:effectLst/>
        </p:spPr>
      </p:cxnSp>
      <p:sp>
        <p:nvSpPr>
          <p:cNvPr id="147" name="Line 52">
            <a:extLst>
              <a:ext uri="{FF2B5EF4-FFF2-40B4-BE49-F238E27FC236}">
                <a16:creationId xmlns:a16="http://schemas.microsoft.com/office/drawing/2014/main" id="{EE5A7D70-D07D-42F7-96CD-C97AE0A4BEE9}"/>
              </a:ext>
            </a:extLst>
          </p:cNvPr>
          <p:cNvSpPr>
            <a:spLocks noChangeShapeType="1"/>
          </p:cNvSpPr>
          <p:nvPr/>
        </p:nvSpPr>
        <p:spPr bwMode="auto">
          <a:xfrm flipV="1">
            <a:off x="4270120" y="5604681"/>
            <a:ext cx="731476" cy="50175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48" name="Oval 31">
            <a:extLst>
              <a:ext uri="{FF2B5EF4-FFF2-40B4-BE49-F238E27FC236}">
                <a16:creationId xmlns:a16="http://schemas.microsoft.com/office/drawing/2014/main" id="{7A0DAAA2-9795-484F-931B-D0A6F884C95A}"/>
              </a:ext>
            </a:extLst>
          </p:cNvPr>
          <p:cNvSpPr>
            <a:spLocks noChangeAspect="1" noChangeArrowheads="1"/>
          </p:cNvSpPr>
          <p:nvPr/>
        </p:nvSpPr>
        <p:spPr bwMode="auto">
          <a:xfrm>
            <a:off x="2290814" y="5979522"/>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149" name="AutoShape 35">
            <a:extLst>
              <a:ext uri="{FF2B5EF4-FFF2-40B4-BE49-F238E27FC236}">
                <a16:creationId xmlns:a16="http://schemas.microsoft.com/office/drawing/2014/main" id="{827C868C-8326-42AB-8354-361B81DC3B6A}"/>
              </a:ext>
            </a:extLst>
          </p:cNvPr>
          <p:cNvCxnSpPr>
            <a:cxnSpLocks noChangeAspect="1" noChangeShapeType="1"/>
          </p:cNvCxnSpPr>
          <p:nvPr/>
        </p:nvCxnSpPr>
        <p:spPr bwMode="auto">
          <a:xfrm flipV="1">
            <a:off x="4119846" y="5641324"/>
            <a:ext cx="12700" cy="4460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150" name="Oval 31">
            <a:extLst>
              <a:ext uri="{FF2B5EF4-FFF2-40B4-BE49-F238E27FC236}">
                <a16:creationId xmlns:a16="http://schemas.microsoft.com/office/drawing/2014/main" id="{219BD4FA-A9EB-4664-B0A7-077BC7C35D40}"/>
              </a:ext>
            </a:extLst>
          </p:cNvPr>
          <p:cNvSpPr>
            <a:spLocks noChangeAspect="1" noChangeArrowheads="1"/>
          </p:cNvSpPr>
          <p:nvPr/>
        </p:nvSpPr>
        <p:spPr bwMode="auto">
          <a:xfrm>
            <a:off x="7184947" y="2703626"/>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H</a:t>
            </a:r>
          </a:p>
        </p:txBody>
      </p:sp>
      <p:cxnSp>
        <p:nvCxnSpPr>
          <p:cNvPr id="151" name="AutoShape 35">
            <a:extLst>
              <a:ext uri="{FF2B5EF4-FFF2-40B4-BE49-F238E27FC236}">
                <a16:creationId xmlns:a16="http://schemas.microsoft.com/office/drawing/2014/main" id="{5112D71E-5D4C-4864-842C-82153FFC4D63}"/>
              </a:ext>
            </a:extLst>
          </p:cNvPr>
          <p:cNvCxnSpPr>
            <a:cxnSpLocks noChangeAspect="1" noChangeShapeType="1"/>
          </p:cNvCxnSpPr>
          <p:nvPr/>
        </p:nvCxnSpPr>
        <p:spPr bwMode="auto">
          <a:xfrm flipV="1">
            <a:off x="9506034" y="2295848"/>
            <a:ext cx="12700" cy="4460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153" name="Line 51">
            <a:extLst>
              <a:ext uri="{FF2B5EF4-FFF2-40B4-BE49-F238E27FC236}">
                <a16:creationId xmlns:a16="http://schemas.microsoft.com/office/drawing/2014/main" id="{5E9C7679-6336-434F-8814-0281E7A09318}"/>
              </a:ext>
            </a:extLst>
          </p:cNvPr>
          <p:cNvSpPr>
            <a:spLocks noChangeShapeType="1"/>
          </p:cNvSpPr>
          <p:nvPr/>
        </p:nvSpPr>
        <p:spPr bwMode="auto">
          <a:xfrm flipH="1">
            <a:off x="9633286" y="2387458"/>
            <a:ext cx="856118" cy="419915"/>
          </a:xfrm>
          <a:prstGeom prst="line">
            <a:avLst/>
          </a:prstGeom>
          <a:noFill/>
          <a:ln w="38100">
            <a:solidFill>
              <a:schemeClr val="accent2"/>
            </a:solidFill>
            <a:prstDash val="dash"/>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54" name="Line 51">
            <a:extLst>
              <a:ext uri="{FF2B5EF4-FFF2-40B4-BE49-F238E27FC236}">
                <a16:creationId xmlns:a16="http://schemas.microsoft.com/office/drawing/2014/main" id="{4D25260E-8C3B-404E-8C98-32596FB59755}"/>
              </a:ext>
            </a:extLst>
          </p:cNvPr>
          <p:cNvSpPr>
            <a:spLocks noChangeShapeType="1"/>
          </p:cNvSpPr>
          <p:nvPr/>
        </p:nvSpPr>
        <p:spPr bwMode="auto">
          <a:xfrm flipH="1">
            <a:off x="9563194" y="5625404"/>
            <a:ext cx="856118" cy="419915"/>
          </a:xfrm>
          <a:prstGeom prst="line">
            <a:avLst/>
          </a:prstGeom>
          <a:noFill/>
          <a:ln w="38100">
            <a:solidFill>
              <a:schemeClr val="accent2"/>
            </a:solidFill>
            <a:prstDash val="dash"/>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cxnSp>
        <p:nvCxnSpPr>
          <p:cNvPr id="155" name="AutoShape 35">
            <a:extLst>
              <a:ext uri="{FF2B5EF4-FFF2-40B4-BE49-F238E27FC236}">
                <a16:creationId xmlns:a16="http://schemas.microsoft.com/office/drawing/2014/main" id="{CA049121-8069-4529-BB78-C5C5217DB0F1}"/>
              </a:ext>
            </a:extLst>
          </p:cNvPr>
          <p:cNvCxnSpPr>
            <a:cxnSpLocks noChangeAspect="1" noChangeShapeType="1"/>
          </p:cNvCxnSpPr>
          <p:nvPr/>
        </p:nvCxnSpPr>
        <p:spPr bwMode="auto">
          <a:xfrm flipV="1">
            <a:off x="9439122" y="5520390"/>
            <a:ext cx="12700" cy="446088"/>
          </a:xfrm>
          <a:prstGeom prst="straightConnector1">
            <a:avLst/>
          </a:prstGeom>
          <a:noFill/>
          <a:ln w="38100">
            <a:solidFill>
              <a:schemeClr val="accent2"/>
            </a:solidFill>
            <a:prstDash val="dash"/>
            <a:round/>
            <a:headEnd type="triangle" w="med" len="med"/>
            <a:tailEnd/>
          </a:ln>
          <a:extLst>
            <a:ext uri="{909E8E84-426E-40DD-AFC4-6F175D3DCCD1}">
              <a14:hiddenFill xmlns:a14="http://schemas.microsoft.com/office/drawing/2010/main">
                <a:noFill/>
              </a14:hiddenFill>
            </a:ext>
          </a:extLst>
        </p:spPr>
      </p:cxnSp>
      <p:sp>
        <p:nvSpPr>
          <p:cNvPr id="78" name="TextBox 77">
            <a:extLst>
              <a:ext uri="{FF2B5EF4-FFF2-40B4-BE49-F238E27FC236}">
                <a16:creationId xmlns:a16="http://schemas.microsoft.com/office/drawing/2014/main" id="{F76994AA-27AC-4758-A5C5-F964DA8480F0}"/>
              </a:ext>
            </a:extLst>
          </p:cNvPr>
          <p:cNvSpPr txBox="1"/>
          <p:nvPr/>
        </p:nvSpPr>
        <p:spPr>
          <a:xfrm>
            <a:off x="2889105" y="3734062"/>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7</a:t>
            </a:r>
          </a:p>
        </p:txBody>
      </p:sp>
      <p:sp>
        <p:nvSpPr>
          <p:cNvPr id="79" name="TextBox 78">
            <a:extLst>
              <a:ext uri="{FF2B5EF4-FFF2-40B4-BE49-F238E27FC236}">
                <a16:creationId xmlns:a16="http://schemas.microsoft.com/office/drawing/2014/main" id="{649CD838-29B4-469A-9864-49C74FE681B0}"/>
              </a:ext>
            </a:extLst>
          </p:cNvPr>
          <p:cNvSpPr txBox="1"/>
          <p:nvPr/>
        </p:nvSpPr>
        <p:spPr>
          <a:xfrm>
            <a:off x="8045830" y="389021"/>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8</a:t>
            </a:r>
          </a:p>
        </p:txBody>
      </p:sp>
      <p:sp>
        <p:nvSpPr>
          <p:cNvPr id="82" name="TextBox 81">
            <a:extLst>
              <a:ext uri="{FF2B5EF4-FFF2-40B4-BE49-F238E27FC236}">
                <a16:creationId xmlns:a16="http://schemas.microsoft.com/office/drawing/2014/main" id="{78643047-6F6B-4A5A-8404-AD722611FE21}"/>
              </a:ext>
            </a:extLst>
          </p:cNvPr>
          <p:cNvSpPr txBox="1"/>
          <p:nvPr/>
        </p:nvSpPr>
        <p:spPr>
          <a:xfrm>
            <a:off x="8022926" y="3527049"/>
            <a:ext cx="356188" cy="461665"/>
          </a:xfrm>
          <a:prstGeom prst="rect">
            <a:avLst/>
          </a:prstGeom>
          <a:noFill/>
          <a:ln>
            <a:solidFill>
              <a:schemeClr val="bg2"/>
            </a:solidFill>
          </a:ln>
        </p:spPr>
        <p:txBody>
          <a:bodyPr wrap="none" rtlCol="0" anchor="ctr" anchorCtr="1">
            <a:spAutoFit/>
          </a:bodyPr>
          <a:lstStyle/>
          <a:p>
            <a:r>
              <a:rPr lang="en-CA" sz="2400" dirty="0">
                <a:solidFill>
                  <a:srgbClr val="FF0000"/>
                </a:solidFill>
              </a:rPr>
              <a:t>9</a:t>
            </a:r>
          </a:p>
        </p:txBody>
      </p:sp>
      <p:sp>
        <p:nvSpPr>
          <p:cNvPr id="83" name="Oval 32">
            <a:extLst>
              <a:ext uri="{FF2B5EF4-FFF2-40B4-BE49-F238E27FC236}">
                <a16:creationId xmlns:a16="http://schemas.microsoft.com/office/drawing/2014/main" id="{E9D5C55B-323B-EB42-86FB-E3CAE8C70EF4}"/>
              </a:ext>
            </a:extLst>
          </p:cNvPr>
          <p:cNvSpPr>
            <a:spLocks noChangeAspect="1" noChangeArrowheads="1"/>
          </p:cNvSpPr>
          <p:nvPr/>
        </p:nvSpPr>
        <p:spPr bwMode="auto">
          <a:xfrm>
            <a:off x="3944133" y="3822296"/>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84" name="Oval 31">
            <a:extLst>
              <a:ext uri="{FF2B5EF4-FFF2-40B4-BE49-F238E27FC236}">
                <a16:creationId xmlns:a16="http://schemas.microsoft.com/office/drawing/2014/main" id="{1898D280-4939-BC42-B6E3-00CBF992F8BC}"/>
              </a:ext>
            </a:extLst>
          </p:cNvPr>
          <p:cNvSpPr>
            <a:spLocks noChangeAspect="1" noChangeArrowheads="1"/>
          </p:cNvSpPr>
          <p:nvPr/>
        </p:nvSpPr>
        <p:spPr bwMode="auto">
          <a:xfrm>
            <a:off x="2941996" y="4531541"/>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85" name="Oval 33">
            <a:extLst>
              <a:ext uri="{FF2B5EF4-FFF2-40B4-BE49-F238E27FC236}">
                <a16:creationId xmlns:a16="http://schemas.microsoft.com/office/drawing/2014/main" id="{801B4134-73DD-C44F-997A-7CE50F637174}"/>
              </a:ext>
            </a:extLst>
          </p:cNvPr>
          <p:cNvSpPr>
            <a:spLocks noChangeAspect="1" noChangeArrowheads="1"/>
          </p:cNvSpPr>
          <p:nvPr/>
        </p:nvSpPr>
        <p:spPr bwMode="auto">
          <a:xfrm>
            <a:off x="2929170" y="533237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86" name="AutoShape 34">
            <a:extLst>
              <a:ext uri="{FF2B5EF4-FFF2-40B4-BE49-F238E27FC236}">
                <a16:creationId xmlns:a16="http://schemas.microsoft.com/office/drawing/2014/main" id="{88C22CBC-10C6-2146-A9E3-049EB11DD385}"/>
              </a:ext>
            </a:extLst>
          </p:cNvPr>
          <p:cNvCxnSpPr>
            <a:cxnSpLocks noChangeAspect="1" noChangeShapeType="1"/>
          </p:cNvCxnSpPr>
          <p:nvPr/>
        </p:nvCxnSpPr>
        <p:spPr bwMode="auto">
          <a:xfrm flipH="1">
            <a:off x="3253024" y="4133813"/>
            <a:ext cx="744538" cy="438150"/>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89" name="AutoShape 35">
            <a:extLst>
              <a:ext uri="{FF2B5EF4-FFF2-40B4-BE49-F238E27FC236}">
                <a16:creationId xmlns:a16="http://schemas.microsoft.com/office/drawing/2014/main" id="{8FE81C9B-CC9A-CD41-BAE8-83D32D406F7B}"/>
              </a:ext>
            </a:extLst>
          </p:cNvPr>
          <p:cNvCxnSpPr>
            <a:cxnSpLocks noChangeAspect="1" noChangeShapeType="1"/>
          </p:cNvCxnSpPr>
          <p:nvPr/>
        </p:nvCxnSpPr>
        <p:spPr bwMode="auto">
          <a:xfrm flipV="1">
            <a:off x="3112968" y="4898254"/>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90" name="AutoShape 41">
            <a:extLst>
              <a:ext uri="{FF2B5EF4-FFF2-40B4-BE49-F238E27FC236}">
                <a16:creationId xmlns:a16="http://schemas.microsoft.com/office/drawing/2014/main" id="{2C212470-CEF0-1346-8126-5C3BA314E067}"/>
              </a:ext>
            </a:extLst>
          </p:cNvPr>
          <p:cNvCxnSpPr>
            <a:cxnSpLocks noChangeAspect="1" noChangeShapeType="1"/>
          </p:cNvCxnSpPr>
          <p:nvPr/>
        </p:nvCxnSpPr>
        <p:spPr bwMode="auto">
          <a:xfrm flipH="1" flipV="1">
            <a:off x="4256324" y="4133813"/>
            <a:ext cx="769938" cy="420688"/>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cxnSp>
        <p:nvCxnSpPr>
          <p:cNvPr id="93" name="AutoShape 37">
            <a:extLst>
              <a:ext uri="{FF2B5EF4-FFF2-40B4-BE49-F238E27FC236}">
                <a16:creationId xmlns:a16="http://schemas.microsoft.com/office/drawing/2014/main" id="{7A8E068E-D7BF-7849-90AE-A25367F605FE}"/>
              </a:ext>
            </a:extLst>
          </p:cNvPr>
          <p:cNvCxnSpPr>
            <a:cxnSpLocks noChangeAspect="1" noChangeShapeType="1"/>
          </p:cNvCxnSpPr>
          <p:nvPr/>
        </p:nvCxnSpPr>
        <p:spPr bwMode="auto">
          <a:xfrm>
            <a:off x="4131704" y="4202928"/>
            <a:ext cx="0" cy="328613"/>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sp>
        <p:nvSpPr>
          <p:cNvPr id="94" name="Oval 32">
            <a:extLst>
              <a:ext uri="{FF2B5EF4-FFF2-40B4-BE49-F238E27FC236}">
                <a16:creationId xmlns:a16="http://schemas.microsoft.com/office/drawing/2014/main" id="{637CBEAC-7D7D-A34B-BFE4-030EE21339D8}"/>
              </a:ext>
            </a:extLst>
          </p:cNvPr>
          <p:cNvSpPr>
            <a:spLocks noChangeAspect="1" noChangeArrowheads="1"/>
          </p:cNvSpPr>
          <p:nvPr/>
        </p:nvSpPr>
        <p:spPr bwMode="auto">
          <a:xfrm>
            <a:off x="9320512" y="469394"/>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95" name="Oval 31">
            <a:extLst>
              <a:ext uri="{FF2B5EF4-FFF2-40B4-BE49-F238E27FC236}">
                <a16:creationId xmlns:a16="http://schemas.microsoft.com/office/drawing/2014/main" id="{ED838795-B6B0-1547-AD89-8FE7DDE4D148}"/>
              </a:ext>
            </a:extLst>
          </p:cNvPr>
          <p:cNvSpPr>
            <a:spLocks noChangeAspect="1" noChangeArrowheads="1"/>
          </p:cNvSpPr>
          <p:nvPr/>
        </p:nvSpPr>
        <p:spPr bwMode="auto">
          <a:xfrm>
            <a:off x="8318444" y="116536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96" name="Oval 33">
            <a:extLst>
              <a:ext uri="{FF2B5EF4-FFF2-40B4-BE49-F238E27FC236}">
                <a16:creationId xmlns:a16="http://schemas.microsoft.com/office/drawing/2014/main" id="{FB0514F6-1868-084D-948D-804F3D7F0798}"/>
              </a:ext>
            </a:extLst>
          </p:cNvPr>
          <p:cNvSpPr>
            <a:spLocks noChangeAspect="1" noChangeArrowheads="1"/>
          </p:cNvSpPr>
          <p:nvPr/>
        </p:nvSpPr>
        <p:spPr bwMode="auto">
          <a:xfrm>
            <a:off x="8303935" y="1992728"/>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97" name="AutoShape 34">
            <a:extLst>
              <a:ext uri="{FF2B5EF4-FFF2-40B4-BE49-F238E27FC236}">
                <a16:creationId xmlns:a16="http://schemas.microsoft.com/office/drawing/2014/main" id="{2BD206CF-6DDE-394D-BE39-C8D264EEDB8F}"/>
              </a:ext>
            </a:extLst>
          </p:cNvPr>
          <p:cNvCxnSpPr>
            <a:cxnSpLocks noChangeAspect="1" noChangeShapeType="1"/>
          </p:cNvCxnSpPr>
          <p:nvPr/>
        </p:nvCxnSpPr>
        <p:spPr bwMode="auto">
          <a:xfrm flipH="1">
            <a:off x="8631900" y="779483"/>
            <a:ext cx="744538" cy="438150"/>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99" name="AutoShape 35">
            <a:extLst>
              <a:ext uri="{FF2B5EF4-FFF2-40B4-BE49-F238E27FC236}">
                <a16:creationId xmlns:a16="http://schemas.microsoft.com/office/drawing/2014/main" id="{B75BD21B-16C0-8C45-A753-C6DD72E6D68D}"/>
              </a:ext>
            </a:extLst>
          </p:cNvPr>
          <p:cNvCxnSpPr>
            <a:cxnSpLocks noChangeAspect="1" noChangeShapeType="1"/>
          </p:cNvCxnSpPr>
          <p:nvPr/>
        </p:nvCxnSpPr>
        <p:spPr bwMode="auto">
          <a:xfrm flipV="1">
            <a:off x="8486097" y="1520205"/>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00" name="AutoShape 41">
            <a:extLst>
              <a:ext uri="{FF2B5EF4-FFF2-40B4-BE49-F238E27FC236}">
                <a16:creationId xmlns:a16="http://schemas.microsoft.com/office/drawing/2014/main" id="{6FB443C6-933F-F842-A8E2-A255DC836137}"/>
              </a:ext>
            </a:extLst>
          </p:cNvPr>
          <p:cNvCxnSpPr>
            <a:cxnSpLocks noChangeAspect="1" noChangeShapeType="1"/>
          </p:cNvCxnSpPr>
          <p:nvPr/>
        </p:nvCxnSpPr>
        <p:spPr bwMode="auto">
          <a:xfrm flipH="1" flipV="1">
            <a:off x="9651531" y="794139"/>
            <a:ext cx="782638" cy="439738"/>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cxnSp>
        <p:nvCxnSpPr>
          <p:cNvPr id="101" name="AutoShape 37">
            <a:extLst>
              <a:ext uri="{FF2B5EF4-FFF2-40B4-BE49-F238E27FC236}">
                <a16:creationId xmlns:a16="http://schemas.microsoft.com/office/drawing/2014/main" id="{96C45223-B578-CA48-9CA0-D118E48C54E3}"/>
              </a:ext>
            </a:extLst>
          </p:cNvPr>
          <p:cNvCxnSpPr>
            <a:cxnSpLocks noChangeAspect="1" noChangeShapeType="1"/>
          </p:cNvCxnSpPr>
          <p:nvPr/>
        </p:nvCxnSpPr>
        <p:spPr bwMode="auto">
          <a:xfrm>
            <a:off x="9506034" y="849701"/>
            <a:ext cx="0" cy="328613"/>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sp>
        <p:nvSpPr>
          <p:cNvPr id="102" name="Oval 32">
            <a:extLst>
              <a:ext uri="{FF2B5EF4-FFF2-40B4-BE49-F238E27FC236}">
                <a16:creationId xmlns:a16="http://schemas.microsoft.com/office/drawing/2014/main" id="{05A63377-BB8E-0640-B2EB-250B282870E3}"/>
              </a:ext>
            </a:extLst>
          </p:cNvPr>
          <p:cNvSpPr>
            <a:spLocks noChangeAspect="1" noChangeArrowheads="1"/>
          </p:cNvSpPr>
          <p:nvPr/>
        </p:nvSpPr>
        <p:spPr bwMode="auto">
          <a:xfrm>
            <a:off x="9266573" y="3734470"/>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A</a:t>
            </a:r>
          </a:p>
        </p:txBody>
      </p:sp>
      <p:sp>
        <p:nvSpPr>
          <p:cNvPr id="103" name="Oval 31">
            <a:extLst>
              <a:ext uri="{FF2B5EF4-FFF2-40B4-BE49-F238E27FC236}">
                <a16:creationId xmlns:a16="http://schemas.microsoft.com/office/drawing/2014/main" id="{358F3991-EF74-2B49-800D-6B67053B9318}"/>
              </a:ext>
            </a:extLst>
          </p:cNvPr>
          <p:cNvSpPr>
            <a:spLocks noChangeAspect="1" noChangeArrowheads="1"/>
          </p:cNvSpPr>
          <p:nvPr/>
        </p:nvSpPr>
        <p:spPr bwMode="auto">
          <a:xfrm>
            <a:off x="8264163" y="4433079"/>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B</a:t>
            </a:r>
          </a:p>
        </p:txBody>
      </p:sp>
      <p:sp>
        <p:nvSpPr>
          <p:cNvPr id="104" name="Oval 33">
            <a:extLst>
              <a:ext uri="{FF2B5EF4-FFF2-40B4-BE49-F238E27FC236}">
                <a16:creationId xmlns:a16="http://schemas.microsoft.com/office/drawing/2014/main" id="{FFD90018-F292-9C4C-95BA-513A98466F4D}"/>
              </a:ext>
            </a:extLst>
          </p:cNvPr>
          <p:cNvSpPr>
            <a:spLocks noChangeAspect="1" noChangeArrowheads="1"/>
          </p:cNvSpPr>
          <p:nvPr/>
        </p:nvSpPr>
        <p:spPr bwMode="auto">
          <a:xfrm>
            <a:off x="8251610" y="5247091"/>
            <a:ext cx="366713" cy="366713"/>
          </a:xfrm>
          <a:prstGeom prst="ellipse">
            <a:avLst/>
          </a:prstGeom>
          <a:solidFill>
            <a:schemeClr val="folHlink"/>
          </a:solidFill>
          <a:ln w="38100">
            <a:solidFill>
              <a:schemeClr val="tx2"/>
            </a:solidFill>
            <a:round/>
            <a:headEnd/>
            <a:tailEnd/>
          </a:ln>
        </p:spPr>
        <p:txBody>
          <a:bodyPr wrap="none" anchor="ctr"/>
          <a:lstStyle>
            <a:lvl1pPr eaLnBrk="0" hangingPunct="0">
              <a:defRPr>
                <a:solidFill>
                  <a:schemeClr val="tx1"/>
                </a:solidFill>
                <a:latin typeface="Tahoma" panose="020B0604030504040204" pitchFamily="34" charset="0"/>
              </a:defRPr>
            </a:lvl1pPr>
            <a:lvl2pPr marL="742950" indent="-285750" eaLnBrk="0" hangingPunct="0">
              <a:defRPr>
                <a:solidFill>
                  <a:schemeClr val="tx1"/>
                </a:solidFill>
                <a:latin typeface="Tahoma" panose="020B0604030504040204" pitchFamily="34" charset="0"/>
              </a:defRPr>
            </a:lvl2pPr>
            <a:lvl3pPr marL="1143000" indent="-228600" eaLnBrk="0" hangingPunct="0">
              <a:defRPr>
                <a:solidFill>
                  <a:schemeClr val="tx1"/>
                </a:solidFill>
                <a:latin typeface="Tahoma" panose="020B0604030504040204" pitchFamily="34" charset="0"/>
              </a:defRPr>
            </a:lvl3pPr>
            <a:lvl4pPr marL="1600200" indent="-228600" eaLnBrk="0" hangingPunct="0">
              <a:defRPr>
                <a:solidFill>
                  <a:schemeClr val="tx1"/>
                </a:solidFill>
                <a:latin typeface="Tahoma" panose="020B0604030504040204" pitchFamily="34" charset="0"/>
              </a:defRPr>
            </a:lvl4pPr>
            <a:lvl5pPr marL="2057400" indent="-228600" eaLnBrk="0" hangingPunct="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eaLnBrk="1" hangingPunct="1"/>
            <a:r>
              <a:rPr lang="en-US" altLang="en-US" dirty="0"/>
              <a:t>E</a:t>
            </a:r>
          </a:p>
        </p:txBody>
      </p:sp>
      <p:cxnSp>
        <p:nvCxnSpPr>
          <p:cNvPr id="105" name="AutoShape 34">
            <a:extLst>
              <a:ext uri="{FF2B5EF4-FFF2-40B4-BE49-F238E27FC236}">
                <a16:creationId xmlns:a16="http://schemas.microsoft.com/office/drawing/2014/main" id="{AE41C9C8-974C-224F-A6A8-768C6417C724}"/>
              </a:ext>
            </a:extLst>
          </p:cNvPr>
          <p:cNvCxnSpPr>
            <a:cxnSpLocks noChangeAspect="1" noChangeShapeType="1"/>
          </p:cNvCxnSpPr>
          <p:nvPr/>
        </p:nvCxnSpPr>
        <p:spPr bwMode="auto">
          <a:xfrm flipH="1">
            <a:off x="8601919" y="4034618"/>
            <a:ext cx="744538" cy="438150"/>
          </a:xfrm>
          <a:prstGeom prst="straightConnector1">
            <a:avLst/>
          </a:prstGeom>
          <a:noFill/>
          <a:ln w="38100">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106" name="AutoShape 35">
            <a:extLst>
              <a:ext uri="{FF2B5EF4-FFF2-40B4-BE49-F238E27FC236}">
                <a16:creationId xmlns:a16="http://schemas.microsoft.com/office/drawing/2014/main" id="{87DA2F08-882C-9F47-A2E7-9C43FE8D572A}"/>
              </a:ext>
            </a:extLst>
          </p:cNvPr>
          <p:cNvCxnSpPr>
            <a:cxnSpLocks noChangeAspect="1" noChangeShapeType="1"/>
          </p:cNvCxnSpPr>
          <p:nvPr/>
        </p:nvCxnSpPr>
        <p:spPr bwMode="auto">
          <a:xfrm flipV="1">
            <a:off x="8441996" y="4784053"/>
            <a:ext cx="12700" cy="446088"/>
          </a:xfrm>
          <a:prstGeom prst="straightConnector1">
            <a:avLst/>
          </a:prstGeom>
          <a:noFill/>
          <a:ln w="38100">
            <a:solidFill>
              <a:schemeClr val="tx2"/>
            </a:solidFill>
            <a:round/>
            <a:headEnd type="triangle" w="med" len="med"/>
            <a:tailEnd/>
          </a:ln>
          <a:extLst>
            <a:ext uri="{909E8E84-426E-40DD-AFC4-6F175D3DCCD1}">
              <a14:hiddenFill xmlns:a14="http://schemas.microsoft.com/office/drawing/2010/main">
                <a:noFill/>
              </a14:hiddenFill>
            </a:ext>
          </a:extLst>
        </p:spPr>
      </p:cxnSp>
      <p:cxnSp>
        <p:nvCxnSpPr>
          <p:cNvPr id="107" name="AutoShape 41">
            <a:extLst>
              <a:ext uri="{FF2B5EF4-FFF2-40B4-BE49-F238E27FC236}">
                <a16:creationId xmlns:a16="http://schemas.microsoft.com/office/drawing/2014/main" id="{AA25FD22-60D4-9844-90AE-B8875B6716ED}"/>
              </a:ext>
            </a:extLst>
          </p:cNvPr>
          <p:cNvCxnSpPr>
            <a:cxnSpLocks noChangeAspect="1" noChangeShapeType="1"/>
          </p:cNvCxnSpPr>
          <p:nvPr/>
        </p:nvCxnSpPr>
        <p:spPr bwMode="auto">
          <a:xfrm flipH="1" flipV="1">
            <a:off x="9593538" y="4061170"/>
            <a:ext cx="769938" cy="420688"/>
          </a:xfrm>
          <a:prstGeom prst="straightConnector1">
            <a:avLst/>
          </a:prstGeom>
          <a:noFill/>
          <a:ln w="38100">
            <a:solidFill>
              <a:schemeClr val="tx2"/>
            </a:solidFill>
            <a:round/>
            <a:headEnd type="triangle" w="med" len="med"/>
            <a:tailEnd type="none" w="med" len="med"/>
          </a:ln>
          <a:extLst>
            <a:ext uri="{909E8E84-426E-40DD-AFC4-6F175D3DCCD1}">
              <a14:hiddenFill xmlns:a14="http://schemas.microsoft.com/office/drawing/2010/main">
                <a:noFill/>
              </a14:hiddenFill>
            </a:ext>
          </a:extLst>
        </p:spPr>
      </p:cxnSp>
      <p:cxnSp>
        <p:nvCxnSpPr>
          <p:cNvPr id="108" name="AutoShape 37">
            <a:extLst>
              <a:ext uri="{FF2B5EF4-FFF2-40B4-BE49-F238E27FC236}">
                <a16:creationId xmlns:a16="http://schemas.microsoft.com/office/drawing/2014/main" id="{5CD65F57-AD0B-8D47-B668-B49966AEA24B}"/>
              </a:ext>
            </a:extLst>
          </p:cNvPr>
          <p:cNvCxnSpPr>
            <a:cxnSpLocks noChangeAspect="1" noChangeShapeType="1"/>
          </p:cNvCxnSpPr>
          <p:nvPr/>
        </p:nvCxnSpPr>
        <p:spPr bwMode="auto">
          <a:xfrm>
            <a:off x="9452454" y="4121574"/>
            <a:ext cx="0" cy="328613"/>
          </a:xfrm>
          <a:prstGeom prst="straightConnector1">
            <a:avLst/>
          </a:prstGeom>
          <a:noFill/>
          <a:ln w="38100">
            <a:solidFill>
              <a:schemeClr val="tx2"/>
            </a:solidFill>
            <a:round/>
            <a:headEnd type="none" w="med" len="med"/>
            <a:tailEnd type="triangle" w="med" len="med"/>
          </a:ln>
          <a:extLst>
            <a:ext uri="{909E8E84-426E-40DD-AFC4-6F175D3DCCD1}">
              <a14:hiddenFill xmlns:a14="http://schemas.microsoft.com/office/drawing/2010/main">
                <a:noFill/>
              </a14:hiddenFill>
            </a:ext>
          </a:extLst>
        </p:spPr>
      </p:cxnSp>
      <p:pic>
        <p:nvPicPr>
          <p:cNvPr id="5" name="Audio 4">
            <a:hlinkClick r:id="" action="ppaction://media"/>
            <a:extLst>
              <a:ext uri="{FF2B5EF4-FFF2-40B4-BE49-F238E27FC236}">
                <a16:creationId xmlns:a16="http://schemas.microsoft.com/office/drawing/2014/main" id="{0BF11491-DF71-9B44-A900-24FF244855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924028063"/>
      </p:ext>
    </p:extLst>
  </p:cSld>
  <p:clrMapOvr>
    <a:masterClrMapping/>
  </p:clrMapOvr>
  <mc:AlternateContent xmlns:mc="http://schemas.openxmlformats.org/markup-compatibility/2006">
    <mc:Choice xmlns:p14="http://schemas.microsoft.com/office/powerpoint/2010/main" Requires="p14">
      <p:transition spd="med" p14:dur="700" advTm="90217">
        <p:fade/>
      </p:transition>
    </mc:Choice>
    <mc:Fallback>
      <p:transition spd="med" advTm="9021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Rectangle 2"/>
          <p:cNvSpPr>
            <a:spLocks noGrp="1" noChangeArrowheads="1"/>
          </p:cNvSpPr>
          <p:nvPr>
            <p:ph type="title"/>
          </p:nvPr>
        </p:nvSpPr>
        <p:spPr>
          <a:xfrm>
            <a:off x="1053852" y="380999"/>
            <a:ext cx="8382000" cy="609600"/>
          </a:xfrm>
        </p:spPr>
        <p:txBody>
          <a:bodyPr>
            <a:normAutofit fontScale="90000"/>
          </a:bodyPr>
          <a:lstStyle/>
          <a:p>
            <a:pPr>
              <a:defRPr/>
            </a:pPr>
            <a:r>
              <a:rPr lang="en-US" sz="4000" dirty="0"/>
              <a:t>Brute-Force Sorting Algorithms</a:t>
            </a:r>
            <a:endParaRPr lang="en-US" dirty="0"/>
          </a:p>
        </p:txBody>
      </p:sp>
      <p:sp>
        <p:nvSpPr>
          <p:cNvPr id="269315" name="Rectangle 3"/>
          <p:cNvSpPr>
            <a:spLocks noGrp="1" noChangeArrowheads="1"/>
          </p:cNvSpPr>
          <p:nvPr>
            <p:ph type="body" idx="1"/>
          </p:nvPr>
        </p:nvSpPr>
        <p:spPr>
          <a:xfrm>
            <a:off x="1053852" y="1844824"/>
            <a:ext cx="9937104" cy="3674342"/>
          </a:xfrm>
        </p:spPr>
        <p:txBody>
          <a:bodyPr/>
          <a:lstStyle/>
          <a:p>
            <a:pPr>
              <a:buFont typeface="Monotype Sorts" pitchFamily="2" charset="2"/>
              <a:buNone/>
              <a:defRPr/>
            </a:pPr>
            <a:r>
              <a:rPr lang="en-US" i="1" dirty="0"/>
              <a:t>Selection Sort</a:t>
            </a:r>
            <a:r>
              <a:rPr lang="en-US" b="0" dirty="0"/>
              <a:t>   </a:t>
            </a:r>
            <a:r>
              <a:rPr lang="en-US" dirty="0"/>
              <a:t>Scan the array to find its smallest element and swap it with the first element.  Then, starting with the second element, scan the elements to the right of it to find the smallest among them and swap it with the second elements.  Generally, on pass </a:t>
            </a:r>
            <a:r>
              <a:rPr lang="en-US" i="1" dirty="0" err="1"/>
              <a:t>i</a:t>
            </a:r>
            <a:r>
              <a:rPr lang="en-US" i="1" dirty="0"/>
              <a:t> </a:t>
            </a:r>
            <a:r>
              <a:rPr lang="en-US" dirty="0"/>
              <a:t>(0 </a:t>
            </a:r>
            <a:r>
              <a:rPr lang="en-US" dirty="0">
                <a:sym typeface="Symbol" pitchFamily="84" charset="2"/>
              </a:rPr>
              <a:t> </a:t>
            </a:r>
            <a:r>
              <a:rPr lang="en-US" i="1" dirty="0" err="1">
                <a:sym typeface="Symbol" pitchFamily="84" charset="2"/>
              </a:rPr>
              <a:t>i</a:t>
            </a:r>
            <a:r>
              <a:rPr lang="en-US" i="1" dirty="0">
                <a:sym typeface="Symbol" pitchFamily="84" charset="2"/>
              </a:rPr>
              <a:t> </a:t>
            </a:r>
            <a:r>
              <a:rPr lang="en-US" dirty="0">
                <a:sym typeface="Symbol" pitchFamily="84" charset="2"/>
              </a:rPr>
              <a:t> </a:t>
            </a:r>
            <a:r>
              <a:rPr lang="en-US" i="1" dirty="0">
                <a:sym typeface="Symbol" pitchFamily="84" charset="2"/>
              </a:rPr>
              <a:t>n-</a:t>
            </a:r>
            <a:r>
              <a:rPr lang="en-US" dirty="0">
                <a:sym typeface="Symbol" pitchFamily="84" charset="2"/>
              </a:rPr>
              <a:t>2), find the smallest element in </a:t>
            </a:r>
            <a:r>
              <a:rPr lang="en-US" i="1" dirty="0">
                <a:sym typeface="Symbol" pitchFamily="84" charset="2"/>
              </a:rPr>
              <a:t>A</a:t>
            </a:r>
            <a:r>
              <a:rPr lang="en-US" dirty="0">
                <a:sym typeface="Symbol" pitchFamily="84" charset="2"/>
              </a:rPr>
              <a:t>[</a:t>
            </a:r>
            <a:r>
              <a:rPr lang="en-US" i="1" dirty="0">
                <a:sym typeface="Symbol" pitchFamily="84" charset="2"/>
              </a:rPr>
              <a:t>i..n-</a:t>
            </a:r>
            <a:r>
              <a:rPr lang="en-US" dirty="0">
                <a:sym typeface="Symbol" pitchFamily="84" charset="2"/>
              </a:rPr>
              <a:t>1] and swap it with </a:t>
            </a:r>
            <a:r>
              <a:rPr lang="en-US" i="1" dirty="0">
                <a:sym typeface="Symbol" pitchFamily="84" charset="2"/>
              </a:rPr>
              <a:t>A</a:t>
            </a:r>
            <a:r>
              <a:rPr lang="en-US" dirty="0">
                <a:sym typeface="Symbol" pitchFamily="84" charset="2"/>
              </a:rPr>
              <a:t>[</a:t>
            </a:r>
            <a:r>
              <a:rPr lang="en-US" i="1" dirty="0" err="1">
                <a:sym typeface="Symbol" pitchFamily="84" charset="2"/>
              </a:rPr>
              <a:t>i</a:t>
            </a:r>
            <a:r>
              <a:rPr lang="en-US" dirty="0">
                <a:sym typeface="Symbol" pitchFamily="84" charset="2"/>
              </a:rPr>
              <a:t>]:</a:t>
            </a:r>
            <a:br>
              <a:rPr lang="en-US" dirty="0">
                <a:sym typeface="Symbol" pitchFamily="84" charset="2"/>
              </a:rPr>
            </a:br>
            <a:br>
              <a:rPr lang="en-US" dirty="0">
                <a:sym typeface="Symbol" pitchFamily="84" charset="2"/>
              </a:rPr>
            </a:br>
            <a:r>
              <a:rPr lang="en-US" dirty="0"/>
              <a:t> </a:t>
            </a:r>
            <a:r>
              <a:rPr lang="en-US" i="1" dirty="0">
                <a:sym typeface="Symbol" pitchFamily="84" charset="2"/>
              </a:rPr>
              <a:t>A</a:t>
            </a:r>
            <a:r>
              <a:rPr lang="en-US" dirty="0">
                <a:sym typeface="Symbol" pitchFamily="84" charset="2"/>
              </a:rPr>
              <a:t>[0]     .   .   .    </a:t>
            </a:r>
            <a:r>
              <a:rPr lang="en-US" i="1" dirty="0">
                <a:sym typeface="Symbol" pitchFamily="84" charset="2"/>
              </a:rPr>
              <a:t>A</a:t>
            </a:r>
            <a:r>
              <a:rPr lang="en-US" dirty="0">
                <a:sym typeface="Symbol" pitchFamily="84" charset="2"/>
              </a:rPr>
              <a:t>[</a:t>
            </a:r>
            <a:r>
              <a:rPr lang="en-US" i="1" dirty="0">
                <a:sym typeface="Symbol" pitchFamily="84" charset="2"/>
              </a:rPr>
              <a:t>i</a:t>
            </a:r>
            <a:r>
              <a:rPr lang="en-US" dirty="0">
                <a:sym typeface="Symbol" pitchFamily="84" charset="2"/>
              </a:rPr>
              <a:t>-1]  </a:t>
            </a:r>
            <a:r>
              <a:rPr lang="en-US" dirty="0">
                <a:solidFill>
                  <a:srgbClr val="FF0000"/>
                </a:solidFill>
                <a:sym typeface="Symbol" pitchFamily="84" charset="2"/>
              </a:rPr>
              <a:t>|</a:t>
            </a:r>
            <a:r>
              <a:rPr lang="en-US" dirty="0">
                <a:sym typeface="Symbol" pitchFamily="84" charset="2"/>
              </a:rPr>
              <a:t>  </a:t>
            </a:r>
            <a:r>
              <a:rPr lang="en-US" i="1" dirty="0">
                <a:sym typeface="Symbol" pitchFamily="84" charset="2"/>
              </a:rPr>
              <a:t>A</a:t>
            </a:r>
            <a:r>
              <a:rPr lang="en-US" dirty="0">
                <a:sym typeface="Symbol" pitchFamily="84" charset="2"/>
              </a:rPr>
              <a:t>[</a:t>
            </a:r>
            <a:r>
              <a:rPr lang="en-US" i="1" dirty="0" err="1">
                <a:sym typeface="Symbol" pitchFamily="84" charset="2"/>
              </a:rPr>
              <a:t>i</a:t>
            </a:r>
            <a:r>
              <a:rPr lang="en-US" dirty="0">
                <a:sym typeface="Symbol" pitchFamily="84" charset="2"/>
              </a:rPr>
              <a:t>],  .   .   .  , </a:t>
            </a:r>
            <a:r>
              <a:rPr lang="en-US" i="1" dirty="0">
                <a:sym typeface="Symbol" pitchFamily="84" charset="2"/>
              </a:rPr>
              <a:t>A</a:t>
            </a:r>
            <a:r>
              <a:rPr lang="en-US" dirty="0">
                <a:sym typeface="Symbol" pitchFamily="84" charset="2"/>
              </a:rPr>
              <a:t>[</a:t>
            </a:r>
            <a:r>
              <a:rPr lang="en-US" i="1" dirty="0">
                <a:sym typeface="Symbol" pitchFamily="84" charset="2"/>
              </a:rPr>
              <a:t>min</a:t>
            </a:r>
            <a:r>
              <a:rPr lang="en-US" dirty="0">
                <a:sym typeface="Symbol" pitchFamily="84" charset="2"/>
              </a:rPr>
              <a:t>], .   .   ., </a:t>
            </a:r>
            <a:r>
              <a:rPr lang="en-US" i="1" dirty="0">
                <a:sym typeface="Symbol" pitchFamily="84" charset="2"/>
              </a:rPr>
              <a:t>A</a:t>
            </a:r>
            <a:r>
              <a:rPr lang="en-US" dirty="0">
                <a:sym typeface="Symbol" pitchFamily="84" charset="2"/>
              </a:rPr>
              <a:t>[</a:t>
            </a:r>
            <a:r>
              <a:rPr lang="en-US" i="1" dirty="0">
                <a:sym typeface="Symbol" pitchFamily="84" charset="2"/>
              </a:rPr>
              <a:t>n</a:t>
            </a:r>
            <a:r>
              <a:rPr lang="en-US" dirty="0">
                <a:sym typeface="Symbol" pitchFamily="84" charset="2"/>
              </a:rPr>
              <a:t>-1]        </a:t>
            </a:r>
          </a:p>
          <a:p>
            <a:pPr>
              <a:buFont typeface="Monotype Sorts" pitchFamily="2" charset="2"/>
              <a:buNone/>
              <a:defRPr/>
            </a:pPr>
            <a:r>
              <a:rPr lang="en-US" dirty="0">
                <a:sym typeface="Symbol" pitchFamily="84" charset="2"/>
              </a:rPr>
              <a:t>        </a:t>
            </a:r>
            <a:r>
              <a:rPr lang="en-US" sz="2000" dirty="0">
                <a:sym typeface="Symbol" pitchFamily="84" charset="2"/>
              </a:rPr>
              <a:t>in their final positions</a:t>
            </a:r>
          </a:p>
          <a:p>
            <a:pPr>
              <a:buFont typeface="Monotype Sorts" pitchFamily="2" charset="2"/>
              <a:buNone/>
              <a:defRPr/>
            </a:pPr>
            <a:endParaRPr lang="en-US" i="1" dirty="0">
              <a:sym typeface="Symbol" pitchFamily="84" charset="2"/>
            </a:endParaRPr>
          </a:p>
        </p:txBody>
      </p:sp>
      <p:sp>
        <p:nvSpPr>
          <p:cNvPr id="16388" name="Line 4"/>
          <p:cNvSpPr>
            <a:spLocks noChangeShapeType="1"/>
          </p:cNvSpPr>
          <p:nvPr/>
        </p:nvSpPr>
        <p:spPr bwMode="auto">
          <a:xfrm>
            <a:off x="4222204" y="4509120"/>
            <a:ext cx="28194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6389" name="Line 5"/>
          <p:cNvSpPr>
            <a:spLocks noChangeShapeType="1"/>
          </p:cNvSpPr>
          <p:nvPr/>
        </p:nvSpPr>
        <p:spPr bwMode="auto">
          <a:xfrm flipV="1">
            <a:off x="4222204" y="4280520"/>
            <a:ext cx="0" cy="22860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6390" name="Line 6"/>
          <p:cNvSpPr>
            <a:spLocks noChangeShapeType="1"/>
          </p:cNvSpPr>
          <p:nvPr/>
        </p:nvSpPr>
        <p:spPr bwMode="auto">
          <a:xfrm flipV="1">
            <a:off x="7041604" y="4280520"/>
            <a:ext cx="0" cy="228600"/>
          </a:xfrm>
          <a:prstGeom prst="line">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txBody>
          <a:bodyPr wrap="none" anchor="ctr"/>
          <a:lstStyle/>
          <a:p>
            <a:endParaRPr lang="en-US"/>
          </a:p>
        </p:txBody>
      </p:sp>
      <p:pic>
        <p:nvPicPr>
          <p:cNvPr id="2" name="Audio 1">
            <a:hlinkClick r:id="" action="ppaction://media"/>
            <a:extLst>
              <a:ext uri="{FF2B5EF4-FFF2-40B4-BE49-F238E27FC236}">
                <a16:creationId xmlns:a16="http://schemas.microsoft.com/office/drawing/2014/main" id="{5F65D0AF-B2EE-F24F-AFF3-298AB36237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93620">
        <p:fade/>
      </p:transition>
    </mc:Choice>
    <mc:Fallback xmlns="">
      <p:transition spd="med" advTm="936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7267" y="4306"/>
            <a:ext cx="9144001" cy="915888"/>
          </a:xfrm>
        </p:spPr>
        <p:txBody>
          <a:bodyPr/>
          <a:lstStyle/>
          <a:p>
            <a:pPr>
              <a:defRPr/>
            </a:pPr>
            <a:r>
              <a:rPr lang="en-CA" dirty="0"/>
              <a:t>BFS Example</a:t>
            </a:r>
          </a:p>
        </p:txBody>
      </p:sp>
      <p:pic>
        <p:nvPicPr>
          <p:cNvPr id="4" name="Content Placeholder 3"/>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1989956" y="1772816"/>
            <a:ext cx="8034360" cy="4104456"/>
          </a:xfrm>
        </p:spPr>
      </p:pic>
      <p:pic>
        <p:nvPicPr>
          <p:cNvPr id="3" name="Audio 2">
            <a:hlinkClick r:id="" action="ppaction://media"/>
            <a:extLst>
              <a:ext uri="{FF2B5EF4-FFF2-40B4-BE49-F238E27FC236}">
                <a16:creationId xmlns:a16="http://schemas.microsoft.com/office/drawing/2014/main" id="{4651D2BE-FBB0-B34B-B08F-B8B51838B5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699332093"/>
      </p:ext>
    </p:extLst>
  </p:cSld>
  <p:clrMapOvr>
    <a:masterClrMapping/>
  </p:clrMapOvr>
  <mc:AlternateContent xmlns:mc="http://schemas.openxmlformats.org/markup-compatibility/2006">
    <mc:Choice xmlns:p14="http://schemas.microsoft.com/office/powerpoint/2010/main" Requires="p14">
      <p:transition spd="med" p14:dur="700" advTm="29572">
        <p:fade/>
      </p:transition>
    </mc:Choice>
    <mc:Fallback>
      <p:transition spd="med" advTm="2957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90" name="Rectangle 2"/>
          <p:cNvSpPr>
            <a:spLocks noGrp="1" noChangeArrowheads="1"/>
          </p:cNvSpPr>
          <p:nvPr>
            <p:ph type="title"/>
          </p:nvPr>
        </p:nvSpPr>
        <p:spPr>
          <a:xfrm>
            <a:off x="1125860" y="237287"/>
            <a:ext cx="9937104" cy="685800"/>
          </a:xfrm>
        </p:spPr>
        <p:txBody>
          <a:bodyPr/>
          <a:lstStyle/>
          <a:p>
            <a:pPr>
              <a:defRPr/>
            </a:pPr>
            <a:r>
              <a:rPr lang="en-US" dirty="0"/>
              <a:t>Pseudocode of BFS</a:t>
            </a:r>
          </a:p>
        </p:txBody>
      </p:sp>
      <p:sp>
        <p:nvSpPr>
          <p:cNvPr id="370691" name="Text Box 3"/>
          <p:cNvSpPr txBox="1">
            <a:spLocks noGrp="1" noChangeArrowheads="1"/>
          </p:cNvSpPr>
          <p:nvPr>
            <p:ph type="body" sz="half" idx="1"/>
          </p:nvPr>
        </p:nvSpPr>
        <p:spPr/>
        <p:txBody>
          <a:bodyPr/>
          <a:lstStyle/>
          <a:p>
            <a:pPr marL="114300" lvl="1" indent="0">
              <a:defRPr/>
            </a:pPr>
            <a:endParaRPr lang="en-US" sz="1800"/>
          </a:p>
          <a:p>
            <a:pPr marL="114300" lvl="1" indent="0">
              <a:buNone/>
              <a:defRPr/>
            </a:pPr>
            <a:endParaRPr lang="en-US" sz="1800"/>
          </a:p>
          <a:p>
            <a:pPr marL="0" indent="0">
              <a:spcBef>
                <a:spcPct val="0"/>
              </a:spcBef>
              <a:buClrTx/>
              <a:buSzTx/>
              <a:buNone/>
              <a:defRPr/>
            </a:pPr>
            <a:endParaRPr lang="en-US" sz="1800"/>
          </a:p>
        </p:txBody>
      </p:sp>
      <p:pic>
        <p:nvPicPr>
          <p:cNvPr id="46084" name="Picture 5" descr="5_2b"/>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a:xfrm>
            <a:off x="2665412" y="1268501"/>
            <a:ext cx="6858000" cy="5243513"/>
          </a:xfrm>
          <a:solidFill>
            <a:schemeClr val="tx1"/>
          </a:solidFill>
        </p:spPr>
      </p:pic>
      <p:pic>
        <p:nvPicPr>
          <p:cNvPr id="2" name="Audio 1">
            <a:hlinkClick r:id="" action="ppaction://media"/>
            <a:extLst>
              <a:ext uri="{FF2B5EF4-FFF2-40B4-BE49-F238E27FC236}">
                <a16:creationId xmlns:a16="http://schemas.microsoft.com/office/drawing/2014/main" id="{1D817442-5305-9B45-A3ED-2250626E582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25284">
        <p:fade/>
      </p:transition>
    </mc:Choice>
    <mc:Fallback>
      <p:transition spd="med" advTm="252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Rectangle 2"/>
          <p:cNvSpPr>
            <a:spLocks noGrp="1" noChangeArrowheads="1"/>
          </p:cNvSpPr>
          <p:nvPr>
            <p:ph type="title"/>
          </p:nvPr>
        </p:nvSpPr>
        <p:spPr>
          <a:xfrm>
            <a:off x="1053852" y="188640"/>
            <a:ext cx="9144001" cy="771872"/>
          </a:xfrm>
        </p:spPr>
        <p:txBody>
          <a:bodyPr/>
          <a:lstStyle/>
          <a:p>
            <a:pPr>
              <a:defRPr/>
            </a:pPr>
            <a:r>
              <a:rPr lang="en-US" dirty="0"/>
              <a:t>Notes on BFS</a:t>
            </a:r>
          </a:p>
        </p:txBody>
      </p:sp>
      <p:sp>
        <p:nvSpPr>
          <p:cNvPr id="329731" name="Rectangle 3"/>
          <p:cNvSpPr>
            <a:spLocks noGrp="1" noChangeArrowheads="1"/>
          </p:cNvSpPr>
          <p:nvPr>
            <p:ph type="body" idx="1"/>
          </p:nvPr>
        </p:nvSpPr>
        <p:spPr>
          <a:xfrm>
            <a:off x="765820" y="1268760"/>
            <a:ext cx="10657183" cy="4752528"/>
          </a:xfrm>
        </p:spPr>
        <p:txBody>
          <a:bodyPr>
            <a:normAutofit/>
          </a:bodyPr>
          <a:lstStyle/>
          <a:p>
            <a:pPr>
              <a:lnSpc>
                <a:spcPct val="100000"/>
              </a:lnSpc>
              <a:defRPr/>
            </a:pPr>
            <a:r>
              <a:rPr lang="en-US" dirty="0"/>
              <a:t>BFS has same efficiency as DFS and can be implemented with graphs represented as:</a:t>
            </a:r>
          </a:p>
          <a:p>
            <a:pPr lvl="1">
              <a:lnSpc>
                <a:spcPct val="100000"/>
              </a:lnSpc>
              <a:defRPr/>
            </a:pPr>
            <a:r>
              <a:rPr lang="en-US" sz="2400" dirty="0"/>
              <a:t>adjacency matrices: </a:t>
            </a:r>
            <a:r>
              <a:rPr lang="el-GR" sz="2400" dirty="0">
                <a:latin typeface="Lucida Grande" pitchFamily="84" charset="0"/>
                <a:cs typeface="Times New Roman" pitchFamily="18" charset="0"/>
              </a:rPr>
              <a:t>Θ</a:t>
            </a:r>
            <a:r>
              <a:rPr lang="en-US" sz="2400" dirty="0">
                <a:cs typeface="Times New Roman" pitchFamily="18" charset="0"/>
              </a:rPr>
              <a:t>(|</a:t>
            </a:r>
            <a:r>
              <a:rPr lang="en-US" sz="2400" i="1" dirty="0">
                <a:cs typeface="Times New Roman" pitchFamily="18" charset="0"/>
              </a:rPr>
              <a:t>V|</a:t>
            </a:r>
            <a:r>
              <a:rPr lang="en-US" sz="2400" baseline="30000" dirty="0">
                <a:cs typeface="Times New Roman" pitchFamily="18" charset="0"/>
              </a:rPr>
              <a:t>2</a:t>
            </a:r>
            <a:r>
              <a:rPr lang="en-US" sz="2400" dirty="0">
                <a:cs typeface="Times New Roman" pitchFamily="18" charset="0"/>
              </a:rPr>
              <a:t>)</a:t>
            </a:r>
          </a:p>
          <a:p>
            <a:pPr lvl="1">
              <a:lnSpc>
                <a:spcPct val="100000"/>
              </a:lnSpc>
              <a:defRPr/>
            </a:pPr>
            <a:r>
              <a:rPr lang="en-US" sz="2400" dirty="0"/>
              <a:t>adjacency lists: </a:t>
            </a:r>
            <a:r>
              <a:rPr lang="el-GR" sz="2400" dirty="0">
                <a:latin typeface="Lucida Grande" pitchFamily="84" charset="0"/>
                <a:cs typeface="Times New Roman" pitchFamily="18" charset="0"/>
              </a:rPr>
              <a:t>Θ</a:t>
            </a:r>
            <a:r>
              <a:rPr lang="en-US" sz="2400" dirty="0">
                <a:cs typeface="Times New Roman" pitchFamily="18" charset="0"/>
              </a:rPr>
              <a:t>(|</a:t>
            </a:r>
            <a:r>
              <a:rPr lang="en-US" sz="2400" i="1" dirty="0">
                <a:cs typeface="Times New Roman" pitchFamily="18" charset="0"/>
              </a:rPr>
              <a:t>V|</a:t>
            </a:r>
            <a:r>
              <a:rPr lang="en-US" sz="2400" dirty="0">
                <a:cs typeface="Times New Roman" pitchFamily="18" charset="0"/>
              </a:rPr>
              <a:t>+|E|)</a:t>
            </a:r>
          </a:p>
          <a:p>
            <a:pPr lvl="1">
              <a:lnSpc>
                <a:spcPct val="100000"/>
              </a:lnSpc>
              <a:defRPr/>
            </a:pPr>
            <a:endParaRPr lang="en-US" dirty="0"/>
          </a:p>
          <a:p>
            <a:pPr>
              <a:lnSpc>
                <a:spcPct val="100000"/>
              </a:lnSpc>
              <a:defRPr/>
            </a:pPr>
            <a:r>
              <a:rPr lang="en-US" dirty="0"/>
              <a:t>Yields single ordering of vertices (order added/deleted from queue is the same)</a:t>
            </a:r>
            <a:br>
              <a:rPr lang="en-US" dirty="0"/>
            </a:br>
            <a:endParaRPr lang="en-US" dirty="0"/>
          </a:p>
          <a:p>
            <a:pPr>
              <a:lnSpc>
                <a:spcPct val="100000"/>
              </a:lnSpc>
              <a:defRPr/>
            </a:pPr>
            <a:r>
              <a:rPr lang="en-US" dirty="0"/>
              <a:t>Applications: same as DFS, but can also find paths from a vertex to all other vertices with the smallest number of edges</a:t>
            </a:r>
          </a:p>
          <a:p>
            <a:pPr>
              <a:buFont typeface="Monotype Sorts" pitchFamily="2" charset="2"/>
              <a:buNone/>
              <a:defRPr/>
            </a:pPr>
            <a:endParaRPr lang="en-US" dirty="0"/>
          </a:p>
        </p:txBody>
      </p:sp>
      <p:pic>
        <p:nvPicPr>
          <p:cNvPr id="2" name="Audio 1">
            <a:hlinkClick r:id="" action="ppaction://media"/>
            <a:extLst>
              <a:ext uri="{FF2B5EF4-FFF2-40B4-BE49-F238E27FC236}">
                <a16:creationId xmlns:a16="http://schemas.microsoft.com/office/drawing/2014/main" id="{41725AF6-E755-0748-9B0B-75F7E05C45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115157">
        <p:fade/>
      </p:transition>
    </mc:Choice>
    <mc:Fallback>
      <p:transition spd="med" advTm="1151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1844" y="309950"/>
            <a:ext cx="10369152" cy="420960"/>
          </a:xfrm>
        </p:spPr>
        <p:txBody>
          <a:bodyPr>
            <a:noAutofit/>
          </a:bodyPr>
          <a:lstStyle/>
          <a:p>
            <a:pPr>
              <a:defRPr/>
            </a:pPr>
            <a:r>
              <a:rPr lang="en-US" dirty="0"/>
              <a:t>Design techniques and problem types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365530677"/>
              </p:ext>
            </p:extLst>
          </p:nvPr>
        </p:nvGraphicFramePr>
        <p:xfrm>
          <a:off x="549795" y="925852"/>
          <a:ext cx="11089233" cy="5500348"/>
        </p:xfrm>
        <a:graphic>
          <a:graphicData uri="http://schemas.openxmlformats.org/drawingml/2006/table">
            <a:tbl>
              <a:tblPr firstRow="1" bandRow="1">
                <a:tableStyleId>{5C22544A-7EE6-4342-B048-85BDC9FD1C3A}</a:tableStyleId>
              </a:tblPr>
              <a:tblGrid>
                <a:gridCol w="1884240">
                  <a:extLst>
                    <a:ext uri="{9D8B030D-6E8A-4147-A177-3AD203B41FA5}">
                      <a16:colId xmlns:a16="http://schemas.microsoft.com/office/drawing/2014/main" val="20000"/>
                    </a:ext>
                  </a:extLst>
                </a:gridCol>
                <a:gridCol w="2076200">
                  <a:extLst>
                    <a:ext uri="{9D8B030D-6E8A-4147-A177-3AD203B41FA5}">
                      <a16:colId xmlns:a16="http://schemas.microsoft.com/office/drawing/2014/main" val="20001"/>
                    </a:ext>
                  </a:extLst>
                </a:gridCol>
                <a:gridCol w="1433468">
                  <a:extLst>
                    <a:ext uri="{9D8B030D-6E8A-4147-A177-3AD203B41FA5}">
                      <a16:colId xmlns:a16="http://schemas.microsoft.com/office/drawing/2014/main" val="20002"/>
                    </a:ext>
                  </a:extLst>
                </a:gridCol>
                <a:gridCol w="1498308">
                  <a:extLst>
                    <a:ext uri="{9D8B030D-6E8A-4147-A177-3AD203B41FA5}">
                      <a16:colId xmlns:a16="http://schemas.microsoft.com/office/drawing/2014/main" val="20003"/>
                    </a:ext>
                  </a:extLst>
                </a:gridCol>
                <a:gridCol w="2036776">
                  <a:extLst>
                    <a:ext uri="{9D8B030D-6E8A-4147-A177-3AD203B41FA5}">
                      <a16:colId xmlns:a16="http://schemas.microsoft.com/office/drawing/2014/main" val="20004"/>
                    </a:ext>
                  </a:extLst>
                </a:gridCol>
                <a:gridCol w="2160241">
                  <a:extLst>
                    <a:ext uri="{9D8B030D-6E8A-4147-A177-3AD203B41FA5}">
                      <a16:colId xmlns:a16="http://schemas.microsoft.com/office/drawing/2014/main" val="20005"/>
                    </a:ext>
                  </a:extLst>
                </a:gridCol>
              </a:tblGrid>
              <a:tr h="370361">
                <a:tc>
                  <a:txBody>
                    <a:bodyPr/>
                    <a:lstStyle/>
                    <a:p>
                      <a:endParaRPr lang="en-US" sz="1400" dirty="0"/>
                    </a:p>
                  </a:txBody>
                  <a:tcPr marT="45721" marB="45721"/>
                </a:tc>
                <a:tc>
                  <a:txBody>
                    <a:bodyPr/>
                    <a:lstStyle/>
                    <a:p>
                      <a:r>
                        <a:rPr lang="en-US" sz="1400" dirty="0">
                          <a:solidFill>
                            <a:srgbClr val="000000"/>
                          </a:solidFill>
                        </a:rPr>
                        <a:t>Search</a:t>
                      </a:r>
                    </a:p>
                  </a:txBody>
                  <a:tcPr marT="45721" marB="45721"/>
                </a:tc>
                <a:tc>
                  <a:txBody>
                    <a:bodyPr/>
                    <a:lstStyle/>
                    <a:p>
                      <a:r>
                        <a:rPr lang="en-US" sz="1400" dirty="0">
                          <a:solidFill>
                            <a:srgbClr val="000000"/>
                          </a:solidFill>
                        </a:rPr>
                        <a:t>Sorting</a:t>
                      </a:r>
                    </a:p>
                  </a:txBody>
                  <a:tcPr marT="45721" marB="45721"/>
                </a:tc>
                <a:tc>
                  <a:txBody>
                    <a:bodyPr/>
                    <a:lstStyle/>
                    <a:p>
                      <a:r>
                        <a:rPr lang="en-US" sz="1400" dirty="0">
                          <a:solidFill>
                            <a:srgbClr val="000000"/>
                          </a:solidFill>
                        </a:rPr>
                        <a:t>Tree</a:t>
                      </a:r>
                    </a:p>
                  </a:txBody>
                  <a:tcPr marT="45721" marB="45721"/>
                </a:tc>
                <a:tc>
                  <a:txBody>
                    <a:bodyPr/>
                    <a:lstStyle/>
                    <a:p>
                      <a:r>
                        <a:rPr lang="en-US" sz="1400" dirty="0">
                          <a:solidFill>
                            <a:srgbClr val="000000"/>
                          </a:solidFill>
                        </a:rPr>
                        <a:t>Graph</a:t>
                      </a:r>
                    </a:p>
                  </a:txBody>
                  <a:tcPr marT="45721" marB="45721"/>
                </a:tc>
                <a:tc>
                  <a:txBody>
                    <a:bodyPr/>
                    <a:lstStyle/>
                    <a:p>
                      <a:r>
                        <a:rPr lang="en-US" sz="1400" dirty="0">
                          <a:solidFill>
                            <a:srgbClr val="000000"/>
                          </a:solidFill>
                        </a:rPr>
                        <a:t>Other</a:t>
                      </a:r>
                    </a:p>
                  </a:txBody>
                  <a:tcPr marT="45721" marB="45721"/>
                </a:tc>
                <a:extLst>
                  <a:ext uri="{0D108BD9-81ED-4DB2-BD59-A6C34878D82A}">
                    <a16:rowId xmlns:a16="http://schemas.microsoft.com/office/drawing/2014/main" val="10000"/>
                  </a:ext>
                </a:extLst>
              </a:tr>
              <a:tr h="565743">
                <a:tc>
                  <a:txBody>
                    <a:bodyPr/>
                    <a:lstStyle/>
                    <a:p>
                      <a:r>
                        <a:rPr lang="en-US" sz="1400" b="1" dirty="0">
                          <a:solidFill>
                            <a:srgbClr val="FF0000"/>
                          </a:solidFill>
                        </a:rPr>
                        <a:t>Brute</a:t>
                      </a:r>
                      <a:r>
                        <a:rPr lang="en-US" sz="1400" b="1" baseline="0" dirty="0">
                          <a:solidFill>
                            <a:srgbClr val="FF0000"/>
                          </a:solidFill>
                        </a:rPr>
                        <a:t> force, exhaustive search</a:t>
                      </a:r>
                      <a:endParaRPr lang="en-US" sz="1400" b="1" dirty="0">
                        <a:solidFill>
                          <a:srgbClr val="FF0000"/>
                        </a:solidFill>
                      </a:endParaRPr>
                    </a:p>
                  </a:txBody>
                  <a:tcPr marT="45721" marB="45721"/>
                </a:tc>
                <a:tc>
                  <a:txBody>
                    <a:bodyPr/>
                    <a:lstStyle/>
                    <a:p>
                      <a:r>
                        <a:rPr lang="en-US" sz="1400" dirty="0">
                          <a:solidFill>
                            <a:srgbClr val="FF0000"/>
                          </a:solidFill>
                        </a:rPr>
                        <a:t>Sequential</a:t>
                      </a:r>
                      <a:r>
                        <a:rPr lang="en-US" sz="1400" baseline="0" dirty="0">
                          <a:solidFill>
                            <a:srgbClr val="FF0000"/>
                          </a:solidFill>
                        </a:rPr>
                        <a:t> search, Sequential string match</a:t>
                      </a:r>
                      <a:endParaRPr lang="en-US" sz="1400" dirty="0">
                        <a:solidFill>
                          <a:srgbClr val="FF0000"/>
                        </a:solidFill>
                      </a:endParaRPr>
                    </a:p>
                  </a:txBody>
                  <a:tcPr marT="45721" marB="45721"/>
                </a:tc>
                <a:tc>
                  <a:txBody>
                    <a:bodyPr/>
                    <a:lstStyle/>
                    <a:p>
                      <a:r>
                        <a:rPr lang="en-US" sz="1400" dirty="0">
                          <a:solidFill>
                            <a:srgbClr val="FF0000"/>
                          </a:solidFill>
                        </a:rPr>
                        <a:t>Selection sort, Bubble sort</a:t>
                      </a:r>
                    </a:p>
                  </a:txBody>
                  <a:tcPr marT="45721" marB="45721"/>
                </a:tc>
                <a:tc>
                  <a:txBody>
                    <a:bodyPr/>
                    <a:lstStyle/>
                    <a:p>
                      <a:endParaRPr lang="en-US" sz="1400" dirty="0">
                        <a:solidFill>
                          <a:srgbClr val="FF0000"/>
                        </a:solidFill>
                      </a:endParaRPr>
                    </a:p>
                  </a:txBody>
                  <a:tcPr marT="45721" marB="4572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FF0000"/>
                          </a:solidFill>
                        </a:rPr>
                        <a:t>Traveling salesman problem, DFS,</a:t>
                      </a:r>
                      <a:r>
                        <a:rPr lang="en-US" sz="1400" baseline="0" dirty="0">
                          <a:solidFill>
                            <a:srgbClr val="FF0000"/>
                          </a:solidFill>
                        </a:rPr>
                        <a:t> BFS</a:t>
                      </a:r>
                      <a:endParaRPr lang="en-US" sz="1400" dirty="0">
                        <a:solidFill>
                          <a:srgbClr val="FF0000"/>
                        </a:solidFill>
                      </a:endParaRPr>
                    </a:p>
                  </a:txBody>
                  <a:tcPr marT="45721" marB="45721"/>
                </a:tc>
                <a:tc>
                  <a:txBody>
                    <a:bodyPr/>
                    <a:lstStyle/>
                    <a:p>
                      <a:r>
                        <a:rPr lang="en-US" sz="1400" dirty="0">
                          <a:solidFill>
                            <a:srgbClr val="FF0000"/>
                          </a:solidFill>
                        </a:rPr>
                        <a:t>Knapsack problem, Assignment problem</a:t>
                      </a:r>
                    </a:p>
                  </a:txBody>
                  <a:tcPr marT="45721" marB="45721"/>
                </a:tc>
                <a:extLst>
                  <a:ext uri="{0D108BD9-81ED-4DB2-BD59-A6C34878D82A}">
                    <a16:rowId xmlns:a16="http://schemas.microsoft.com/office/drawing/2014/main" val="10001"/>
                  </a:ext>
                </a:extLst>
              </a:tr>
              <a:tr h="636449">
                <a:tc>
                  <a:txBody>
                    <a:bodyPr/>
                    <a:lstStyle/>
                    <a:p>
                      <a:r>
                        <a:rPr lang="en-US" sz="1400" b="1" dirty="0">
                          <a:solidFill>
                            <a:schemeClr val="bg1"/>
                          </a:solidFill>
                        </a:rPr>
                        <a:t>Decrease and conquer</a:t>
                      </a:r>
                    </a:p>
                  </a:txBody>
                  <a:tcPr marT="45721" marB="4572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2"/>
                          </a:solidFill>
                        </a:rPr>
                        <a:t>Binary search</a:t>
                      </a:r>
                    </a:p>
                    <a:p>
                      <a:endParaRPr lang="en-US" sz="1400" dirty="0">
                        <a:solidFill>
                          <a:schemeClr val="bg2"/>
                        </a:solidFill>
                      </a:endParaRPr>
                    </a:p>
                  </a:txBody>
                  <a:tcPr marT="45721" marB="45721"/>
                </a:tc>
                <a:tc>
                  <a:txBody>
                    <a:bodyPr/>
                    <a:lstStyle/>
                    <a:p>
                      <a:r>
                        <a:rPr lang="en-US" sz="1400" dirty="0">
                          <a:solidFill>
                            <a:schemeClr val="bg2"/>
                          </a:solidFill>
                        </a:rPr>
                        <a:t>Insertion sort</a:t>
                      </a:r>
                    </a:p>
                  </a:txBody>
                  <a:tcPr marT="45721" marB="4572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2"/>
                          </a:solidFill>
                        </a:rPr>
                        <a:t>Binary search tree</a:t>
                      </a:r>
                    </a:p>
                  </a:txBody>
                  <a:tcPr marT="45721" marB="45721"/>
                </a:tc>
                <a:tc>
                  <a:txBody>
                    <a:bodyPr/>
                    <a:lstStyle/>
                    <a:p>
                      <a:r>
                        <a:rPr lang="en-US" sz="1400" dirty="0">
                          <a:solidFill>
                            <a:schemeClr val="bg2"/>
                          </a:solidFill>
                        </a:rPr>
                        <a:t>Topological</a:t>
                      </a:r>
                      <a:r>
                        <a:rPr lang="en-US" sz="1400" baseline="0" dirty="0">
                          <a:solidFill>
                            <a:schemeClr val="bg2"/>
                          </a:solidFill>
                        </a:rPr>
                        <a:t> sorting</a:t>
                      </a:r>
                      <a:endParaRPr lang="en-US" sz="1400" dirty="0">
                        <a:solidFill>
                          <a:schemeClr val="bg2"/>
                        </a:solidFill>
                      </a:endParaRPr>
                    </a:p>
                  </a:txBody>
                  <a:tcPr marT="45721" marB="45721"/>
                </a:tc>
                <a:tc>
                  <a:txBody>
                    <a:bodyPr/>
                    <a:lstStyle/>
                    <a:p>
                      <a:r>
                        <a:rPr lang="en-US" sz="1400" dirty="0">
                          <a:solidFill>
                            <a:schemeClr val="bg2"/>
                          </a:solidFill>
                        </a:rPr>
                        <a:t>Exponentiation by</a:t>
                      </a:r>
                    </a:p>
                    <a:p>
                      <a:r>
                        <a:rPr lang="en-US" sz="1400">
                          <a:solidFill>
                            <a:schemeClr val="bg2"/>
                          </a:solidFill>
                        </a:rPr>
                        <a:t>squaring</a:t>
                      </a:r>
                      <a:endParaRPr lang="en-US" sz="1400" dirty="0">
                        <a:solidFill>
                          <a:schemeClr val="bg2"/>
                        </a:solidFill>
                      </a:endParaRPr>
                    </a:p>
                  </a:txBody>
                  <a:tcPr marT="45721" marB="45721"/>
                </a:tc>
                <a:extLst>
                  <a:ext uri="{0D108BD9-81ED-4DB2-BD59-A6C34878D82A}">
                    <a16:rowId xmlns:a16="http://schemas.microsoft.com/office/drawing/2014/main" val="10002"/>
                  </a:ext>
                </a:extLst>
              </a:tr>
              <a:tr h="709940">
                <a:tc>
                  <a:txBody>
                    <a:bodyPr/>
                    <a:lstStyle/>
                    <a:p>
                      <a:r>
                        <a:rPr lang="en-US" sz="1400" b="1" dirty="0">
                          <a:solidFill>
                            <a:schemeClr val="bg1"/>
                          </a:solidFill>
                        </a:rPr>
                        <a:t>Divide and conquer</a:t>
                      </a:r>
                    </a:p>
                  </a:txBody>
                  <a:tcPr marT="45721" marB="45721"/>
                </a:tc>
                <a:tc>
                  <a:txBody>
                    <a:bodyPr/>
                    <a:lstStyle/>
                    <a:p>
                      <a:endParaRPr lang="en-US" sz="1400" dirty="0">
                        <a:solidFill>
                          <a:schemeClr val="bg2"/>
                        </a:solidFill>
                      </a:endParaRPr>
                    </a:p>
                  </a:txBody>
                  <a:tcPr marT="45721" marB="45721"/>
                </a:tc>
                <a:tc>
                  <a:txBody>
                    <a:bodyPr/>
                    <a:lstStyle/>
                    <a:p>
                      <a:r>
                        <a:rPr lang="en-US" sz="1400" dirty="0" err="1">
                          <a:solidFill>
                            <a:schemeClr val="bg2"/>
                          </a:solidFill>
                        </a:rPr>
                        <a:t>Mergysort</a:t>
                      </a:r>
                      <a:r>
                        <a:rPr lang="en-US" sz="1400" dirty="0">
                          <a:solidFill>
                            <a:schemeClr val="bg2"/>
                          </a:solidFill>
                        </a:rPr>
                        <a:t>, </a:t>
                      </a:r>
                      <a:r>
                        <a:rPr lang="en-US" sz="1400" dirty="0" err="1">
                          <a:solidFill>
                            <a:schemeClr val="bg2"/>
                          </a:solidFill>
                        </a:rPr>
                        <a:t>Quicksort</a:t>
                      </a:r>
                      <a:endParaRPr lang="en-US" sz="1400" dirty="0">
                        <a:solidFill>
                          <a:schemeClr val="bg2"/>
                        </a:solidFill>
                      </a:endParaRPr>
                    </a:p>
                  </a:txBody>
                  <a:tcPr marT="45721" marB="45721"/>
                </a:tc>
                <a:tc>
                  <a:txBody>
                    <a:bodyPr/>
                    <a:lstStyle/>
                    <a:p>
                      <a:r>
                        <a:rPr lang="en-US" sz="1400" dirty="0">
                          <a:solidFill>
                            <a:schemeClr val="bg2"/>
                          </a:solidFill>
                        </a:rPr>
                        <a:t>Binary tree</a:t>
                      </a:r>
                      <a:r>
                        <a:rPr lang="en-US" sz="1400" baseline="0" dirty="0">
                          <a:solidFill>
                            <a:schemeClr val="bg2"/>
                          </a:solidFill>
                        </a:rPr>
                        <a:t> traversal</a:t>
                      </a:r>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r>
                        <a:rPr lang="en-US" sz="1400" dirty="0">
                          <a:solidFill>
                            <a:schemeClr val="bg2"/>
                          </a:solidFill>
                        </a:rPr>
                        <a:t>Matrix multiplication,</a:t>
                      </a:r>
                      <a:r>
                        <a:rPr lang="en-US" sz="1400" baseline="0" dirty="0">
                          <a:solidFill>
                            <a:schemeClr val="bg2"/>
                          </a:solidFill>
                        </a:rPr>
                        <a:t>  Large integer multiplication</a:t>
                      </a:r>
                      <a:endParaRPr lang="en-US" sz="1400" dirty="0">
                        <a:solidFill>
                          <a:schemeClr val="bg2"/>
                        </a:solidFill>
                      </a:endParaRPr>
                    </a:p>
                  </a:txBody>
                  <a:tcPr marT="45721" marB="45721"/>
                </a:tc>
                <a:extLst>
                  <a:ext uri="{0D108BD9-81ED-4DB2-BD59-A6C34878D82A}">
                    <a16:rowId xmlns:a16="http://schemas.microsoft.com/office/drawing/2014/main" val="10003"/>
                  </a:ext>
                </a:extLst>
              </a:tr>
              <a:tr h="520557">
                <a:tc>
                  <a:txBody>
                    <a:bodyPr/>
                    <a:lstStyle/>
                    <a:p>
                      <a:r>
                        <a:rPr lang="en-US" sz="1400" b="1" dirty="0">
                          <a:solidFill>
                            <a:schemeClr val="bg1"/>
                          </a:solidFill>
                        </a:rPr>
                        <a:t>Transform</a:t>
                      </a:r>
                      <a:r>
                        <a:rPr lang="en-US" sz="1400" b="1" baseline="0" dirty="0">
                          <a:solidFill>
                            <a:schemeClr val="bg1"/>
                          </a:solidFill>
                        </a:rPr>
                        <a:t> and conquer</a:t>
                      </a:r>
                      <a:endParaRPr lang="en-US" sz="1400" b="1" dirty="0">
                        <a:solidFill>
                          <a:schemeClr val="bg1"/>
                        </a:solidFill>
                      </a:endParaRPr>
                    </a:p>
                  </a:txBody>
                  <a:tcPr marT="45721" marB="45721"/>
                </a:tc>
                <a:tc>
                  <a:txBody>
                    <a:bodyPr/>
                    <a:lstStyle/>
                    <a:p>
                      <a:r>
                        <a:rPr lang="en-US" sz="1400" dirty="0">
                          <a:solidFill>
                            <a:schemeClr val="bg2"/>
                          </a:solidFill>
                        </a:rPr>
                        <a:t>Presorting</a:t>
                      </a:r>
                    </a:p>
                  </a:txBody>
                  <a:tcPr marT="45721" marB="45721"/>
                </a:tc>
                <a:tc>
                  <a:txBody>
                    <a:bodyPr/>
                    <a:lstStyle/>
                    <a:p>
                      <a:r>
                        <a:rPr lang="en-US" sz="1400" dirty="0" err="1">
                          <a:solidFill>
                            <a:schemeClr val="bg2"/>
                          </a:solidFill>
                        </a:rPr>
                        <a:t>Heapsort</a:t>
                      </a:r>
                      <a:endParaRPr lang="en-US" sz="1400" dirty="0">
                        <a:solidFill>
                          <a:schemeClr val="bg2"/>
                        </a:solidFill>
                      </a:endParaRPr>
                    </a:p>
                  </a:txBody>
                  <a:tcPr marT="45721" marB="45721"/>
                </a:tc>
                <a:tc>
                  <a:txBody>
                    <a:bodyPr/>
                    <a:lstStyle/>
                    <a:p>
                      <a:r>
                        <a:rPr lang="en-US" sz="1400" dirty="0">
                          <a:solidFill>
                            <a:schemeClr val="bg2"/>
                          </a:solidFill>
                        </a:rPr>
                        <a:t>AVL tree, </a:t>
                      </a:r>
                    </a:p>
                    <a:p>
                      <a:r>
                        <a:rPr lang="en-US" sz="1400" dirty="0">
                          <a:solidFill>
                            <a:schemeClr val="bg2"/>
                          </a:solidFill>
                        </a:rPr>
                        <a:t>2-3 tree</a:t>
                      </a:r>
                    </a:p>
                  </a:txBody>
                  <a:tcPr marT="45721" marB="45721"/>
                </a:tc>
                <a:tc>
                  <a:txBody>
                    <a:bodyPr/>
                    <a:lstStyle/>
                    <a:p>
                      <a:endParaRPr lang="en-US" sz="1400" dirty="0">
                        <a:solidFill>
                          <a:schemeClr val="bg2"/>
                        </a:solidFill>
                      </a:endParaRPr>
                    </a:p>
                  </a:txBody>
                  <a:tcPr marT="45721" marB="45721"/>
                </a:tc>
                <a:tc>
                  <a:txBody>
                    <a:bodyPr/>
                    <a:lstStyle/>
                    <a:p>
                      <a:r>
                        <a:rPr lang="en-US" sz="1400" dirty="0">
                          <a:solidFill>
                            <a:schemeClr val="bg2"/>
                          </a:solidFill>
                        </a:rPr>
                        <a:t>Gaussian elimination, Polynomial evaluation</a:t>
                      </a:r>
                    </a:p>
                  </a:txBody>
                  <a:tcPr marT="45721" marB="45721"/>
                </a:tc>
                <a:extLst>
                  <a:ext uri="{0D108BD9-81ED-4DB2-BD59-A6C34878D82A}">
                    <a16:rowId xmlns:a16="http://schemas.microsoft.com/office/drawing/2014/main" val="10004"/>
                  </a:ext>
                </a:extLst>
              </a:tr>
              <a:tr h="537981">
                <a:tc>
                  <a:txBody>
                    <a:bodyPr/>
                    <a:lstStyle/>
                    <a:p>
                      <a:r>
                        <a:rPr lang="en-US" sz="1400" b="1" dirty="0">
                          <a:solidFill>
                            <a:schemeClr val="bg1"/>
                          </a:solidFill>
                        </a:rPr>
                        <a:t>Space and time tradeoff</a:t>
                      </a:r>
                    </a:p>
                  </a:txBody>
                  <a:tcPr marT="45721" marB="45721"/>
                </a:tc>
                <a:tc>
                  <a:txBody>
                    <a:bodyPr/>
                    <a:lstStyle/>
                    <a:p>
                      <a:r>
                        <a:rPr lang="en-US" sz="1400" dirty="0">
                          <a:solidFill>
                            <a:schemeClr val="bg2"/>
                          </a:solidFill>
                        </a:rPr>
                        <a:t>Hashing, B-tree, </a:t>
                      </a:r>
                      <a:r>
                        <a:rPr lang="en-US" sz="1400" dirty="0" err="1">
                          <a:solidFill>
                            <a:schemeClr val="bg2"/>
                          </a:solidFill>
                        </a:rPr>
                        <a:t>Horspool</a:t>
                      </a:r>
                      <a:r>
                        <a:rPr lang="en-US" sz="1400" baseline="0" dirty="0">
                          <a:solidFill>
                            <a:schemeClr val="bg2"/>
                          </a:solidFill>
                        </a:rPr>
                        <a:t> algorithm </a:t>
                      </a:r>
                      <a:endParaRPr lang="en-US" sz="1400" dirty="0">
                        <a:solidFill>
                          <a:schemeClr val="bg2"/>
                        </a:solidFill>
                      </a:endParaRPr>
                    </a:p>
                  </a:txBody>
                  <a:tcPr marT="45721" marB="45721"/>
                </a:tc>
                <a:tc>
                  <a:txBody>
                    <a:bodyPr/>
                    <a:lstStyle/>
                    <a:p>
                      <a:r>
                        <a:rPr lang="en-US" sz="1400" dirty="0">
                          <a:solidFill>
                            <a:schemeClr val="bg2"/>
                          </a:solidFill>
                        </a:rPr>
                        <a:t>Sorting by counting</a:t>
                      </a: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endParaRPr lang="en-US" sz="1400">
                        <a:solidFill>
                          <a:schemeClr val="bg2"/>
                        </a:solidFill>
                      </a:endParaRPr>
                    </a:p>
                  </a:txBody>
                  <a:tcPr marT="45721" marB="45721"/>
                </a:tc>
                <a:extLst>
                  <a:ext uri="{0D108BD9-81ED-4DB2-BD59-A6C34878D82A}">
                    <a16:rowId xmlns:a16="http://schemas.microsoft.com/office/drawing/2014/main" val="10005"/>
                  </a:ext>
                </a:extLst>
              </a:tr>
              <a:tr h="576064">
                <a:tc>
                  <a:txBody>
                    <a:bodyPr/>
                    <a:lstStyle/>
                    <a:p>
                      <a:r>
                        <a:rPr lang="en-US" sz="1400" b="1" dirty="0">
                          <a:solidFill>
                            <a:schemeClr val="bg1"/>
                          </a:solidFill>
                        </a:rPr>
                        <a:t>Dynamic programming</a:t>
                      </a:r>
                    </a:p>
                  </a:txBody>
                  <a:tcPr marT="45721" marB="45721"/>
                </a:tc>
                <a:tc>
                  <a:txBody>
                    <a:bodyPr/>
                    <a:lstStyle/>
                    <a:p>
                      <a:endParaRPr lang="en-US" sz="1400" dirty="0">
                        <a:solidFill>
                          <a:schemeClr val="bg2"/>
                        </a:solidFill>
                      </a:endParaRPr>
                    </a:p>
                  </a:txBody>
                  <a:tcPr marT="45721" marB="45721"/>
                </a:tc>
                <a:tc>
                  <a:txBody>
                    <a:bodyPr/>
                    <a:lstStyle/>
                    <a:p>
                      <a:endParaRPr lang="en-US" sz="1400">
                        <a:solidFill>
                          <a:schemeClr val="bg2"/>
                        </a:solidFill>
                      </a:endParaRPr>
                    </a:p>
                  </a:txBody>
                  <a:tcPr marT="45721" marB="45721"/>
                </a:tc>
                <a:tc>
                  <a:txBody>
                    <a:bodyPr/>
                    <a:lstStyle/>
                    <a:p>
                      <a:r>
                        <a:rPr lang="en-US" sz="1400" dirty="0">
                          <a:solidFill>
                            <a:schemeClr val="bg2"/>
                          </a:solidFill>
                        </a:rPr>
                        <a:t>Optimal binary search trees</a:t>
                      </a:r>
                    </a:p>
                  </a:txBody>
                  <a:tcPr marT="45721" marB="45721"/>
                </a:tc>
                <a:tc>
                  <a:txBody>
                    <a:bodyPr/>
                    <a:lstStyle/>
                    <a:p>
                      <a:r>
                        <a:rPr lang="en-US" sz="1400" dirty="0" err="1">
                          <a:solidFill>
                            <a:schemeClr val="bg2"/>
                          </a:solidFill>
                        </a:rPr>
                        <a:t>Warshall’s</a:t>
                      </a:r>
                      <a:r>
                        <a:rPr lang="en-US" sz="1400" dirty="0">
                          <a:solidFill>
                            <a:schemeClr val="bg2"/>
                          </a:solidFill>
                        </a:rPr>
                        <a:t> algorithm, Shortest paths problem</a:t>
                      </a:r>
                    </a:p>
                  </a:txBody>
                  <a:tcPr marT="45721" marB="45721"/>
                </a:tc>
                <a:tc>
                  <a:txBody>
                    <a:bodyPr/>
                    <a:lstStyle/>
                    <a:p>
                      <a:r>
                        <a:rPr lang="en-US" sz="1400" dirty="0">
                          <a:solidFill>
                            <a:schemeClr val="bg2"/>
                          </a:solidFill>
                        </a:rPr>
                        <a:t>Knapsack</a:t>
                      </a:r>
                      <a:r>
                        <a:rPr lang="en-US" sz="1400" baseline="0" dirty="0">
                          <a:solidFill>
                            <a:schemeClr val="bg2"/>
                          </a:solidFill>
                        </a:rPr>
                        <a:t> problem, Memory functions</a:t>
                      </a:r>
                      <a:endParaRPr lang="en-US" sz="1400" dirty="0">
                        <a:solidFill>
                          <a:schemeClr val="bg2"/>
                        </a:solidFill>
                      </a:endParaRPr>
                    </a:p>
                  </a:txBody>
                  <a:tcPr marT="45721" marB="45721"/>
                </a:tc>
                <a:extLst>
                  <a:ext uri="{0D108BD9-81ED-4DB2-BD59-A6C34878D82A}">
                    <a16:rowId xmlns:a16="http://schemas.microsoft.com/office/drawing/2014/main" val="10006"/>
                  </a:ext>
                </a:extLst>
              </a:tr>
              <a:tr h="520557">
                <a:tc>
                  <a:txBody>
                    <a:bodyPr/>
                    <a:lstStyle/>
                    <a:p>
                      <a:r>
                        <a:rPr lang="en-US" sz="1400" b="1" dirty="0">
                          <a:solidFill>
                            <a:schemeClr val="bg1"/>
                          </a:solidFill>
                        </a:rPr>
                        <a:t>Greedy techniques </a:t>
                      </a: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r>
                        <a:rPr lang="en-US" sz="1400" dirty="0">
                          <a:solidFill>
                            <a:schemeClr val="bg2"/>
                          </a:solidFill>
                        </a:rPr>
                        <a:t>Minimum</a:t>
                      </a:r>
                      <a:r>
                        <a:rPr lang="en-US" sz="1400" baseline="0" dirty="0">
                          <a:solidFill>
                            <a:schemeClr val="bg2"/>
                          </a:solidFill>
                        </a:rPr>
                        <a:t> spanning tree</a:t>
                      </a:r>
                      <a:endParaRPr lang="en-US" sz="1400" dirty="0">
                        <a:solidFill>
                          <a:schemeClr val="bg2"/>
                        </a:solidFill>
                      </a:endParaRPr>
                    </a:p>
                  </a:txBody>
                  <a:tcPr marT="45721" marB="45721"/>
                </a:tc>
                <a:tc>
                  <a:txBody>
                    <a:bodyPr/>
                    <a:lstStyle/>
                    <a:p>
                      <a:r>
                        <a:rPr lang="en-US" sz="1400" dirty="0">
                          <a:solidFill>
                            <a:schemeClr val="bg2"/>
                          </a:solidFill>
                        </a:rPr>
                        <a:t>Huffman trees</a:t>
                      </a:r>
                    </a:p>
                  </a:txBody>
                  <a:tcPr marT="45721" marB="45721"/>
                </a:tc>
                <a:extLst>
                  <a:ext uri="{0D108BD9-81ED-4DB2-BD59-A6C34878D82A}">
                    <a16:rowId xmlns:a16="http://schemas.microsoft.com/office/drawing/2014/main" val="10007"/>
                  </a:ext>
                </a:extLst>
              </a:tr>
              <a:tr h="520557">
                <a:tc>
                  <a:txBody>
                    <a:bodyPr/>
                    <a:lstStyle/>
                    <a:p>
                      <a:r>
                        <a:rPr lang="en-US" sz="1400" b="1" dirty="0">
                          <a:solidFill>
                            <a:schemeClr val="bg1"/>
                          </a:solidFill>
                        </a:rPr>
                        <a:t>Iterative</a:t>
                      </a:r>
                    </a:p>
                    <a:p>
                      <a:r>
                        <a:rPr lang="en-US" sz="1400" b="1" dirty="0">
                          <a:solidFill>
                            <a:schemeClr val="bg1"/>
                          </a:solidFill>
                        </a:rPr>
                        <a:t>improvement</a:t>
                      </a: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r>
                        <a:rPr lang="en-US" sz="1400" dirty="0">
                          <a:solidFill>
                            <a:schemeClr val="bg2"/>
                          </a:solidFill>
                        </a:rPr>
                        <a:t>Maximum flow</a:t>
                      </a:r>
                    </a:p>
                    <a:p>
                      <a:r>
                        <a:rPr lang="en-US" sz="1400" dirty="0">
                          <a:solidFill>
                            <a:schemeClr val="bg2"/>
                          </a:solidFill>
                        </a:rPr>
                        <a:t>Bipartite graphs</a:t>
                      </a:r>
                    </a:p>
                  </a:txBody>
                  <a:tcPr marT="45721" marB="45721"/>
                </a:tc>
                <a:tc>
                  <a:txBody>
                    <a:bodyPr/>
                    <a:lstStyle/>
                    <a:p>
                      <a:r>
                        <a:rPr lang="en-US" sz="1400" dirty="0">
                          <a:solidFill>
                            <a:schemeClr val="bg2"/>
                          </a:solidFill>
                        </a:rPr>
                        <a:t>Stable marriage</a:t>
                      </a:r>
                    </a:p>
                    <a:p>
                      <a:r>
                        <a:rPr lang="en-US" sz="1400" dirty="0">
                          <a:solidFill>
                            <a:schemeClr val="bg2"/>
                          </a:solidFill>
                        </a:rPr>
                        <a:t>problem</a:t>
                      </a:r>
                    </a:p>
                  </a:txBody>
                  <a:tcPr marT="45721" marB="45721"/>
                </a:tc>
                <a:extLst>
                  <a:ext uri="{0D108BD9-81ED-4DB2-BD59-A6C34878D82A}">
                    <a16:rowId xmlns:a16="http://schemas.microsoft.com/office/drawing/2014/main" val="10008"/>
                  </a:ext>
                </a:extLst>
              </a:tr>
              <a:tr h="52055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chemeClr val="bg1"/>
                          </a:solidFill>
                        </a:rPr>
                        <a:t>Backtracking Branch &amp; bound</a:t>
                      </a: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endParaRPr lang="en-US" sz="1400" dirty="0">
                        <a:solidFill>
                          <a:schemeClr val="bg2"/>
                        </a:solidFill>
                      </a:endParaRPr>
                    </a:p>
                  </a:txBody>
                  <a:tcPr marT="45721" marB="45721"/>
                </a:tc>
                <a:tc>
                  <a:txBody>
                    <a:bodyPr/>
                    <a:lstStyle/>
                    <a:p>
                      <a:r>
                        <a:rPr lang="en-US" sz="1400" dirty="0">
                          <a:solidFill>
                            <a:schemeClr val="bg2"/>
                          </a:solidFill>
                        </a:rPr>
                        <a:t>Traveling salesman problem</a:t>
                      </a:r>
                      <a:r>
                        <a:rPr lang="en-US" sz="1400" dirty="0">
                          <a:solidFill>
                            <a:srgbClr val="FF0000"/>
                          </a:solidFill>
                        </a:rPr>
                        <a:t>, </a:t>
                      </a:r>
                      <a:endParaRPr lang="en-US" sz="1400" dirty="0">
                        <a:solidFill>
                          <a:schemeClr val="bg2"/>
                        </a:solidFill>
                      </a:endParaRPr>
                    </a:p>
                  </a:txBody>
                  <a:tcPr marT="45721" marB="45721"/>
                </a:tc>
                <a:tc>
                  <a:txBody>
                    <a:bodyPr/>
                    <a:lstStyle/>
                    <a:p>
                      <a:r>
                        <a:rPr lang="en-US" sz="1400" dirty="0">
                          <a:solidFill>
                            <a:schemeClr val="bg2"/>
                          </a:solidFill>
                        </a:rPr>
                        <a:t>N-queens,</a:t>
                      </a:r>
                      <a:r>
                        <a:rPr lang="en-US" sz="1400" baseline="0" dirty="0">
                          <a:solidFill>
                            <a:schemeClr val="bg2"/>
                          </a:solidFill>
                        </a:rPr>
                        <a:t> Assignment, Knapsack</a:t>
                      </a:r>
                      <a:endParaRPr lang="en-US" sz="1400" dirty="0">
                        <a:solidFill>
                          <a:schemeClr val="bg2"/>
                        </a:solidFill>
                      </a:endParaRPr>
                    </a:p>
                  </a:txBody>
                  <a:tcPr marT="45721" marB="45721"/>
                </a:tc>
                <a:extLst>
                  <a:ext uri="{0D108BD9-81ED-4DB2-BD59-A6C34878D82A}">
                    <a16:rowId xmlns:a16="http://schemas.microsoft.com/office/drawing/2014/main" val="10009"/>
                  </a:ext>
                </a:extLst>
              </a:tr>
            </a:tbl>
          </a:graphicData>
        </a:graphic>
      </p:graphicFrame>
      <p:sp>
        <p:nvSpPr>
          <p:cNvPr id="42052" name="Slide Number Placeholder 3"/>
          <p:cNvSpPr>
            <a:spLocks noGrp="1"/>
          </p:cNvSpPr>
          <p:nvPr>
            <p:ph type="sldNum" sz="quarter" idx="4294967295"/>
          </p:nvPr>
        </p:nvSpPr>
        <p:spPr>
          <a:xfrm>
            <a:off x="8583612" y="6426200"/>
            <a:ext cx="1905000" cy="30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A50021"/>
              </a:buClr>
              <a:buSzPct val="75000"/>
              <a:buFont typeface="Monotype Sorts" pitchFamily="2" charset="2"/>
              <a:buChar char="b"/>
              <a:defRPr kumimoji="1" sz="2400" b="1">
                <a:solidFill>
                  <a:srgbClr val="FFFF99"/>
                </a:solidFill>
                <a:latin typeface="Times New Roman" panose="02020603050405020304" pitchFamily="18" charset="0"/>
              </a:defRPr>
            </a:lvl1pPr>
            <a:lvl2pPr marL="742950" indent="-285750">
              <a:spcBef>
                <a:spcPct val="20000"/>
              </a:spcBef>
              <a:buClr>
                <a:srgbClr val="A50021"/>
              </a:buClr>
              <a:buChar char="•"/>
              <a:defRPr kumimoji="1" sz="2000" b="1">
                <a:solidFill>
                  <a:srgbClr val="FFFF99"/>
                </a:solidFill>
                <a:latin typeface="Times New Roman" panose="02020603050405020304" pitchFamily="18" charset="0"/>
              </a:defRPr>
            </a:lvl2pPr>
            <a:lvl3pPr marL="1143000" indent="-228600">
              <a:spcBef>
                <a:spcPct val="20000"/>
              </a:spcBef>
              <a:buClr>
                <a:srgbClr val="A50021"/>
              </a:buClr>
              <a:buChar char="–"/>
              <a:defRPr kumimoji="1" b="1">
                <a:solidFill>
                  <a:srgbClr val="FFFF99"/>
                </a:solidFill>
                <a:latin typeface="Times New Roman" panose="02020603050405020304" pitchFamily="18" charset="0"/>
              </a:defRPr>
            </a:lvl3pPr>
            <a:lvl4pPr marL="1600200" indent="-228600">
              <a:spcBef>
                <a:spcPct val="20000"/>
              </a:spcBef>
              <a:buClr>
                <a:srgbClr val="A50021"/>
              </a:buClr>
              <a:buChar char="–"/>
              <a:defRPr kumimoji="1" b="1">
                <a:solidFill>
                  <a:srgbClr val="FFFF99"/>
                </a:solidFill>
                <a:latin typeface="Times New Roman" panose="02020603050405020304" pitchFamily="18" charset="0"/>
              </a:defRPr>
            </a:lvl4pPr>
            <a:lvl5pPr marL="2057400" indent="-228600">
              <a:spcBef>
                <a:spcPct val="20000"/>
              </a:spcBef>
              <a:buClr>
                <a:srgbClr val="A50021"/>
              </a:buClr>
              <a:buChar char="»"/>
              <a:defRPr kumimoji="1" b="1">
                <a:solidFill>
                  <a:srgbClr val="FFFF99"/>
                </a:solidFill>
                <a:latin typeface="Times New Roman" panose="02020603050405020304" pitchFamily="18" charset="0"/>
              </a:defRPr>
            </a:lvl5pPr>
            <a:lvl6pPr marL="25146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6pPr>
            <a:lvl7pPr marL="29718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7pPr>
            <a:lvl8pPr marL="34290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8pPr>
            <a:lvl9pPr marL="3886200" indent="-228600" eaLnBrk="0" fontAlgn="base" hangingPunct="0">
              <a:spcBef>
                <a:spcPct val="20000"/>
              </a:spcBef>
              <a:spcAft>
                <a:spcPct val="0"/>
              </a:spcAft>
              <a:buClr>
                <a:srgbClr val="A50021"/>
              </a:buClr>
              <a:buChar char="»"/>
              <a:defRPr kumimoji="1" b="1">
                <a:solidFill>
                  <a:srgbClr val="FFFF99"/>
                </a:solidFill>
                <a:latin typeface="Times New Roman" panose="02020603050405020304" pitchFamily="18" charset="0"/>
              </a:defRPr>
            </a:lvl9pPr>
          </a:lstStyle>
          <a:p>
            <a:pPr>
              <a:spcBef>
                <a:spcPct val="50000"/>
              </a:spcBef>
              <a:buClrTx/>
              <a:buSzTx/>
              <a:buFontTx/>
              <a:buNone/>
            </a:pPr>
            <a:r>
              <a:rPr kumimoji="0" lang="en-US" altLang="en-US" sz="1400" b="0">
                <a:solidFill>
                  <a:schemeClr val="tx1"/>
                </a:solidFill>
                <a:latin typeface="Arial Narrow" panose="020B0606020202030204" pitchFamily="34" charset="0"/>
              </a:rPr>
              <a:t>1-</a:t>
            </a:r>
            <a:fld id="{EB39D732-F874-4C16-BCD0-93ACD6D36993}" type="slidenum">
              <a:rPr kumimoji="0" lang="en-US" altLang="en-US" sz="1400" b="0">
                <a:solidFill>
                  <a:schemeClr val="tx1"/>
                </a:solidFill>
                <a:latin typeface="Arial Narrow" panose="020B0606020202030204" pitchFamily="34" charset="0"/>
              </a:rPr>
              <a:pPr>
                <a:spcBef>
                  <a:spcPct val="50000"/>
                </a:spcBef>
                <a:buClrTx/>
                <a:buSzTx/>
                <a:buFontTx/>
                <a:buNone/>
              </a:pPr>
              <a:t>43</a:t>
            </a:fld>
            <a:endParaRPr kumimoji="0" lang="en-US" altLang="en-US" sz="1400" b="0">
              <a:solidFill>
                <a:schemeClr val="tx1"/>
              </a:solidFill>
              <a:latin typeface="Arial Narrow" panose="020B0606020202030204" pitchFamily="34" charset="0"/>
            </a:endParaRPr>
          </a:p>
        </p:txBody>
      </p:sp>
      <p:pic>
        <p:nvPicPr>
          <p:cNvPr id="3" name="Audio 2">
            <a:hlinkClick r:id="" action="ppaction://media"/>
            <a:extLst>
              <a:ext uri="{FF2B5EF4-FFF2-40B4-BE49-F238E27FC236}">
                <a16:creationId xmlns:a16="http://schemas.microsoft.com/office/drawing/2014/main" id="{97DD4361-6D76-CA4A-8487-305211C8BC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1176362264"/>
      </p:ext>
    </p:extLst>
  </p:cSld>
  <p:clrMapOvr>
    <a:masterClrMapping/>
  </p:clrMapOvr>
  <mc:AlternateContent xmlns:mc="http://schemas.openxmlformats.org/markup-compatibility/2006">
    <mc:Choice xmlns:p14="http://schemas.microsoft.com/office/powerpoint/2010/main" Requires="p14">
      <p:transition spd="med" p14:dur="700" advTm="36047">
        <p:fade/>
      </p:transition>
    </mc:Choice>
    <mc:Fallback>
      <p:transition spd="med" advTm="360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2"/>
          <p:cNvSpPr>
            <a:spLocks noGrp="1" noChangeArrowheads="1"/>
          </p:cNvSpPr>
          <p:nvPr>
            <p:ph type="title"/>
          </p:nvPr>
        </p:nvSpPr>
        <p:spPr>
          <a:xfrm>
            <a:off x="1053852" y="332656"/>
            <a:ext cx="9144001" cy="723528"/>
          </a:xfrm>
        </p:spPr>
        <p:txBody>
          <a:bodyPr/>
          <a:lstStyle/>
          <a:p>
            <a:pPr>
              <a:defRPr/>
            </a:pPr>
            <a:r>
              <a:rPr lang="en-US" dirty="0"/>
              <a:t>Recommended Reading</a:t>
            </a:r>
          </a:p>
        </p:txBody>
      </p:sp>
      <p:sp>
        <p:nvSpPr>
          <p:cNvPr id="195587" name="Rectangle 3"/>
          <p:cNvSpPr>
            <a:spLocks noGrp="1" noChangeArrowheads="1"/>
          </p:cNvSpPr>
          <p:nvPr>
            <p:ph idx="1"/>
          </p:nvPr>
        </p:nvSpPr>
        <p:spPr>
          <a:xfrm>
            <a:off x="1413892" y="1556792"/>
            <a:ext cx="9134391" cy="4114801"/>
          </a:xfrm>
        </p:spPr>
        <p:txBody>
          <a:bodyPr>
            <a:normAutofit/>
          </a:bodyPr>
          <a:lstStyle/>
          <a:p>
            <a:pPr>
              <a:defRPr/>
            </a:pPr>
            <a:r>
              <a:rPr lang="en-US" dirty="0">
                <a:latin typeface="Arial" panose="020B0604020202020204" pitchFamily="34" charset="0"/>
                <a:cs typeface="Arial" panose="020B0604020202020204" pitchFamily="34" charset="0"/>
              </a:rPr>
              <a:t>3.1</a:t>
            </a:r>
          </a:p>
          <a:p>
            <a:pPr>
              <a:defRPr/>
            </a:pPr>
            <a:r>
              <a:rPr lang="en-US" dirty="0">
                <a:latin typeface="Arial" panose="020B0604020202020204" pitchFamily="34" charset="0"/>
                <a:cs typeface="Arial" panose="020B0604020202020204" pitchFamily="34" charset="0"/>
              </a:rPr>
              <a:t>3.2</a:t>
            </a:r>
          </a:p>
          <a:p>
            <a:pPr>
              <a:defRPr/>
            </a:pPr>
            <a:r>
              <a:rPr lang="en-US" dirty="0">
                <a:latin typeface="Arial" panose="020B0604020202020204" pitchFamily="34" charset="0"/>
                <a:cs typeface="Arial" panose="020B0604020202020204" pitchFamily="34" charset="0"/>
              </a:rPr>
              <a:t>3.3</a:t>
            </a:r>
          </a:p>
          <a:p>
            <a:pPr>
              <a:defRPr/>
            </a:pPr>
            <a:r>
              <a:rPr lang="en-US" dirty="0">
                <a:latin typeface="Arial" panose="020B0604020202020204" pitchFamily="34" charset="0"/>
                <a:cs typeface="Arial" panose="020B0604020202020204" pitchFamily="34" charset="0"/>
              </a:rPr>
              <a:t>3.4</a:t>
            </a:r>
          </a:p>
          <a:p>
            <a:pPr>
              <a:defRPr/>
            </a:pPr>
            <a:r>
              <a:rPr lang="en-US" dirty="0">
                <a:latin typeface="Arial" panose="020B0604020202020204" pitchFamily="34" charset="0"/>
                <a:cs typeface="Arial" panose="020B0604020202020204" pitchFamily="34" charset="0"/>
              </a:rPr>
              <a:t>3.5</a:t>
            </a:r>
          </a:p>
          <a:p>
            <a:pPr>
              <a:defRP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91683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Rectangle 2"/>
          <p:cNvSpPr>
            <a:spLocks noGrp="1" noChangeArrowheads="1"/>
          </p:cNvSpPr>
          <p:nvPr>
            <p:ph type="title"/>
          </p:nvPr>
        </p:nvSpPr>
        <p:spPr/>
        <p:txBody>
          <a:bodyPr/>
          <a:lstStyle/>
          <a:p>
            <a:pPr>
              <a:defRPr/>
            </a:pPr>
            <a:r>
              <a:rPr lang="en-US" sz="4000" dirty="0"/>
              <a:t>Se</a:t>
            </a:r>
            <a:r>
              <a:rPr lang="en-US" dirty="0"/>
              <a:t>le</a:t>
            </a:r>
            <a:r>
              <a:rPr lang="en-US" sz="4000" dirty="0"/>
              <a:t>ction Sort</a:t>
            </a:r>
            <a:endParaRPr lang="en-US" dirty="0"/>
          </a:p>
        </p:txBody>
      </p:sp>
      <p:pic>
        <p:nvPicPr>
          <p:cNvPr id="17412" name="Content Placeholder 5" descr="f3.1_1.jpg"/>
          <p:cNvPicPr>
            <a:picLocks noGrp="1" noChangeAspect="1"/>
          </p:cNvPicPr>
          <p:nvPr>
            <p:ph sz="half" idx="2"/>
          </p:nvPr>
        </p:nvPicPr>
        <p:blipFill>
          <a:blip r:embed="rId5">
            <a:extLst>
              <a:ext uri="{28A0092B-C50C-407E-A947-70E740481C1C}">
                <a14:useLocalDpi xmlns:a14="http://schemas.microsoft.com/office/drawing/2010/main" val="0"/>
              </a:ext>
            </a:extLst>
          </a:blip>
          <a:srcRect/>
          <a:stretch>
            <a:fillRect/>
          </a:stretch>
        </p:blipFill>
        <p:spPr>
          <a:xfrm>
            <a:off x="2684462" y="862013"/>
            <a:ext cx="7200900" cy="5843587"/>
          </a:xfrm>
        </p:spPr>
      </p:pic>
      <p:sp>
        <p:nvSpPr>
          <p:cNvPr id="2" name="Oval 1">
            <a:extLst>
              <a:ext uri="{FF2B5EF4-FFF2-40B4-BE49-F238E27FC236}">
                <a16:creationId xmlns:a16="http://schemas.microsoft.com/office/drawing/2014/main" id="{C2DDE989-4758-4FE6-894F-11617979F965}"/>
              </a:ext>
            </a:extLst>
          </p:cNvPr>
          <p:cNvSpPr/>
          <p:nvPr/>
        </p:nvSpPr>
        <p:spPr>
          <a:xfrm>
            <a:off x="7248212" y="1124744"/>
            <a:ext cx="288032" cy="288032"/>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6" name="Oval 5">
            <a:extLst>
              <a:ext uri="{FF2B5EF4-FFF2-40B4-BE49-F238E27FC236}">
                <a16:creationId xmlns:a16="http://schemas.microsoft.com/office/drawing/2014/main" id="{62A39FBA-7E33-42E4-ABB3-7CBA8E37AE87}"/>
              </a:ext>
            </a:extLst>
          </p:cNvPr>
          <p:cNvSpPr/>
          <p:nvPr/>
        </p:nvSpPr>
        <p:spPr>
          <a:xfrm>
            <a:off x="6284912" y="1412776"/>
            <a:ext cx="288032" cy="288032"/>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7" name="Oval 6">
            <a:extLst>
              <a:ext uri="{FF2B5EF4-FFF2-40B4-BE49-F238E27FC236}">
                <a16:creationId xmlns:a16="http://schemas.microsoft.com/office/drawing/2014/main" id="{F0170B6A-43DA-4367-9531-657A71801298}"/>
              </a:ext>
            </a:extLst>
          </p:cNvPr>
          <p:cNvSpPr/>
          <p:nvPr/>
        </p:nvSpPr>
        <p:spPr>
          <a:xfrm>
            <a:off x="6747787" y="1700808"/>
            <a:ext cx="288032" cy="288032"/>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8" name="Oval 7">
            <a:extLst>
              <a:ext uri="{FF2B5EF4-FFF2-40B4-BE49-F238E27FC236}">
                <a16:creationId xmlns:a16="http://schemas.microsoft.com/office/drawing/2014/main" id="{61058E8C-611B-401C-9512-4270F23C41F7}"/>
              </a:ext>
            </a:extLst>
          </p:cNvPr>
          <p:cNvSpPr/>
          <p:nvPr/>
        </p:nvSpPr>
        <p:spPr>
          <a:xfrm>
            <a:off x="6284912" y="1977380"/>
            <a:ext cx="288032" cy="288032"/>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9" name="Oval 8">
            <a:extLst>
              <a:ext uri="{FF2B5EF4-FFF2-40B4-BE49-F238E27FC236}">
                <a16:creationId xmlns:a16="http://schemas.microsoft.com/office/drawing/2014/main" id="{14C29161-A409-4DBF-9B6A-AFD71177564F}"/>
              </a:ext>
            </a:extLst>
          </p:cNvPr>
          <p:cNvSpPr/>
          <p:nvPr/>
        </p:nvSpPr>
        <p:spPr>
          <a:xfrm>
            <a:off x="6747787" y="2251668"/>
            <a:ext cx="288032" cy="288032"/>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10" name="Oval 9">
            <a:extLst>
              <a:ext uri="{FF2B5EF4-FFF2-40B4-BE49-F238E27FC236}">
                <a16:creationId xmlns:a16="http://schemas.microsoft.com/office/drawing/2014/main" id="{CB15BD87-8166-488C-9F5C-928EC7BCBE3A}"/>
              </a:ext>
            </a:extLst>
          </p:cNvPr>
          <p:cNvSpPr/>
          <p:nvPr/>
        </p:nvSpPr>
        <p:spPr>
          <a:xfrm>
            <a:off x="7230758" y="2519604"/>
            <a:ext cx="288032" cy="288032"/>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pic>
        <p:nvPicPr>
          <p:cNvPr id="4" name="Audio 3">
            <a:hlinkClick r:id="" action="ppaction://media"/>
            <a:extLst>
              <a:ext uri="{FF2B5EF4-FFF2-40B4-BE49-F238E27FC236}">
                <a16:creationId xmlns:a16="http://schemas.microsoft.com/office/drawing/2014/main" id="{7E5FEC77-5ABC-A043-B97E-D1FFA7CEFE4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82925">
        <p:fade/>
      </p:transition>
    </mc:Choice>
    <mc:Fallback xmlns="">
      <p:transition spd="med" advTm="8292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Rectangle 2"/>
          <p:cNvSpPr>
            <a:spLocks noGrp="1" noChangeArrowheads="1"/>
          </p:cNvSpPr>
          <p:nvPr>
            <p:ph type="title"/>
          </p:nvPr>
        </p:nvSpPr>
        <p:spPr/>
        <p:txBody>
          <a:bodyPr>
            <a:normAutofit/>
          </a:bodyPr>
          <a:lstStyle/>
          <a:p>
            <a:pPr>
              <a:defRPr/>
            </a:pPr>
            <a:r>
              <a:rPr lang="en-US" dirty="0"/>
              <a:t>Analysis of Selection Sort</a:t>
            </a:r>
          </a:p>
        </p:txBody>
      </p:sp>
      <mc:AlternateContent xmlns:mc="http://schemas.openxmlformats.org/markup-compatibility/2006" xmlns:a14="http://schemas.microsoft.com/office/drawing/2010/main">
        <mc:Choice Requires="a14">
          <p:sp>
            <p:nvSpPr>
              <p:cNvPr id="283651" name="Rectangle 3"/>
              <p:cNvSpPr>
                <a:spLocks noGrp="1" noChangeArrowheads="1"/>
              </p:cNvSpPr>
              <p:nvPr>
                <p:ph type="body" sz="half" idx="1"/>
              </p:nvPr>
            </p:nvSpPr>
            <p:spPr>
              <a:xfrm>
                <a:off x="812588" y="4263849"/>
                <a:ext cx="10538408" cy="2133600"/>
              </a:xfrm>
            </p:spPr>
            <p:txBody>
              <a:bodyPr>
                <a:normAutofit fontScale="92500" lnSpcReduction="20000"/>
              </a:bodyPr>
              <a:lstStyle/>
              <a:p>
                <a:pPr marL="0" indent="0">
                  <a:buNone/>
                  <a:defRPr/>
                </a:pPr>
                <a:r>
                  <a:rPr lang="en-CA" b="0" dirty="0">
                    <a:sym typeface="Symbol" pitchFamily="84" charset="2"/>
                  </a:rPr>
                  <a:t> </a:t>
                </a:r>
                <a14:m>
                  <m:oMath xmlns:m="http://schemas.openxmlformats.org/officeDocument/2006/math">
                    <m:r>
                      <a:rPr lang="en-CA" b="0" i="1" smtClean="0">
                        <a:latin typeface="Cambria Math" panose="02040503050406030204" pitchFamily="18" charset="0"/>
                        <a:sym typeface="Symbol" pitchFamily="84" charset="2"/>
                      </a:rPr>
                      <m:t>𝐶</m:t>
                    </m:r>
                    <m:d>
                      <m:dPr>
                        <m:ctrlPr>
                          <a:rPr lang="en-CA" b="0" i="1" smtClean="0">
                            <a:latin typeface="Cambria Math" panose="02040503050406030204" pitchFamily="18" charset="0"/>
                            <a:sym typeface="Symbol" pitchFamily="84" charset="2"/>
                          </a:rPr>
                        </m:ctrlPr>
                      </m:dPr>
                      <m:e>
                        <m:r>
                          <a:rPr lang="en-CA" b="0" i="1" smtClean="0">
                            <a:latin typeface="Cambria Math" panose="02040503050406030204" pitchFamily="18" charset="0"/>
                            <a:sym typeface="Symbol" pitchFamily="84" charset="2"/>
                          </a:rPr>
                          <m:t>𝑛</m:t>
                        </m:r>
                      </m:e>
                    </m:d>
                    <m:r>
                      <a:rPr lang="en-CA" b="0" i="1" smtClean="0">
                        <a:latin typeface="Cambria Math" panose="02040503050406030204" pitchFamily="18" charset="0"/>
                        <a:sym typeface="Symbol" pitchFamily="84" charset="2"/>
                      </a:rPr>
                      <m:t>=</m:t>
                    </m:r>
                    <m:nary>
                      <m:naryPr>
                        <m:chr m:val="∑"/>
                        <m:limLoc m:val="subSup"/>
                        <m:ctrlPr>
                          <a:rPr lang="en-CA" b="0" i="1" smtClean="0">
                            <a:latin typeface="Cambria Math" panose="02040503050406030204" pitchFamily="18" charset="0"/>
                            <a:sym typeface="Symbol" pitchFamily="84" charset="2"/>
                          </a:rPr>
                        </m:ctrlPr>
                      </m:naryPr>
                      <m:sub>
                        <m:r>
                          <m:rPr>
                            <m:brk m:alnAt="25"/>
                          </m:rPr>
                          <a:rPr lang="en-CA" b="0" i="1" smtClean="0">
                            <a:latin typeface="Cambria Math" panose="02040503050406030204" pitchFamily="18" charset="0"/>
                            <a:sym typeface="Symbol" pitchFamily="84" charset="2"/>
                          </a:rPr>
                          <m:t>𝑖</m:t>
                        </m:r>
                        <m:r>
                          <a:rPr lang="en-CA" b="0" i="1" smtClean="0">
                            <a:latin typeface="Cambria Math" panose="02040503050406030204" pitchFamily="18" charset="0"/>
                            <a:sym typeface="Symbol" pitchFamily="84" charset="2"/>
                          </a:rPr>
                          <m:t>=0</m:t>
                        </m:r>
                      </m:sub>
                      <m:sup>
                        <m:r>
                          <a:rPr lang="en-CA" b="0" i="1" smtClean="0">
                            <a:latin typeface="Cambria Math" panose="02040503050406030204" pitchFamily="18" charset="0"/>
                            <a:sym typeface="Symbol" pitchFamily="84" charset="2"/>
                          </a:rPr>
                          <m:t>𝑛</m:t>
                        </m:r>
                        <m:r>
                          <a:rPr lang="en-CA" b="0" i="1" smtClean="0">
                            <a:latin typeface="Cambria Math" panose="02040503050406030204" pitchFamily="18" charset="0"/>
                            <a:sym typeface="Symbol" pitchFamily="84" charset="2"/>
                          </a:rPr>
                          <m:t>−2</m:t>
                        </m:r>
                      </m:sup>
                      <m:e>
                        <m:r>
                          <a:rPr lang="en-CA" b="0" i="1" smtClean="0">
                            <a:latin typeface="Cambria Math" panose="02040503050406030204" pitchFamily="18" charset="0"/>
                            <a:sym typeface="Symbol" pitchFamily="84" charset="2"/>
                          </a:rPr>
                          <m:t> </m:t>
                        </m:r>
                      </m:e>
                    </m:nary>
                    <m:nary>
                      <m:naryPr>
                        <m:chr m:val="∑"/>
                        <m:limLoc m:val="subSup"/>
                        <m:ctrlPr>
                          <a:rPr lang="en-CA" b="0" i="1" smtClean="0">
                            <a:latin typeface="Cambria Math" panose="02040503050406030204" pitchFamily="18" charset="0"/>
                            <a:sym typeface="Symbol" pitchFamily="84" charset="2"/>
                          </a:rPr>
                        </m:ctrlPr>
                      </m:naryPr>
                      <m:sub>
                        <m:r>
                          <m:rPr>
                            <m:brk m:alnAt="25"/>
                          </m:rPr>
                          <a:rPr lang="en-CA" b="0" i="1" smtClean="0">
                            <a:latin typeface="Cambria Math" panose="02040503050406030204" pitchFamily="18" charset="0"/>
                            <a:sym typeface="Symbol" pitchFamily="84" charset="2"/>
                          </a:rPr>
                          <m:t>𝑗</m:t>
                        </m:r>
                        <m:r>
                          <a:rPr lang="en-CA" b="0" i="1" smtClean="0">
                            <a:latin typeface="Cambria Math" panose="02040503050406030204" pitchFamily="18" charset="0"/>
                            <a:sym typeface="Symbol" pitchFamily="84" charset="2"/>
                          </a:rPr>
                          <m:t>=</m:t>
                        </m:r>
                        <m:r>
                          <a:rPr lang="en-CA" b="0" i="1" smtClean="0">
                            <a:latin typeface="Cambria Math" panose="02040503050406030204" pitchFamily="18" charset="0"/>
                            <a:sym typeface="Symbol" pitchFamily="84" charset="2"/>
                          </a:rPr>
                          <m:t>𝑖</m:t>
                        </m:r>
                        <m:r>
                          <a:rPr lang="en-CA" b="0" i="1" smtClean="0">
                            <a:latin typeface="Cambria Math" panose="02040503050406030204" pitchFamily="18" charset="0"/>
                            <a:sym typeface="Symbol" pitchFamily="84" charset="2"/>
                          </a:rPr>
                          <m:t>+1</m:t>
                        </m:r>
                      </m:sub>
                      <m:sup>
                        <m:r>
                          <a:rPr lang="en-CA" b="0" i="1" smtClean="0">
                            <a:latin typeface="Cambria Math" panose="02040503050406030204" pitchFamily="18" charset="0"/>
                            <a:sym typeface="Symbol" pitchFamily="84" charset="2"/>
                          </a:rPr>
                          <m:t>𝑛</m:t>
                        </m:r>
                        <m:r>
                          <a:rPr lang="en-CA" b="0" i="1" smtClean="0">
                            <a:latin typeface="Cambria Math" panose="02040503050406030204" pitchFamily="18" charset="0"/>
                            <a:sym typeface="Symbol" pitchFamily="84" charset="2"/>
                          </a:rPr>
                          <m:t>−1</m:t>
                        </m:r>
                      </m:sup>
                      <m:e>
                        <m:r>
                          <a:rPr lang="en-CA" b="0" i="1" smtClean="0">
                            <a:latin typeface="Cambria Math" panose="02040503050406030204" pitchFamily="18" charset="0"/>
                            <a:sym typeface="Symbol" pitchFamily="84" charset="2"/>
                          </a:rPr>
                          <m:t>1</m:t>
                        </m:r>
                      </m:e>
                    </m:nary>
                  </m:oMath>
                </a14:m>
                <a:r>
                  <a:rPr lang="en-US" dirty="0">
                    <a:sym typeface="Symbol" pitchFamily="84" charset="2"/>
                  </a:rPr>
                  <a:t> = </a:t>
                </a:r>
                <a14:m>
                  <m:oMath xmlns:m="http://schemas.openxmlformats.org/officeDocument/2006/math">
                    <m:nary>
                      <m:naryPr>
                        <m:chr m:val="∑"/>
                        <m:limLoc m:val="subSup"/>
                        <m:ctrlPr>
                          <a:rPr lang="en-US" i="1" smtClean="0">
                            <a:latin typeface="Cambria Math" panose="02040503050406030204" pitchFamily="18" charset="0"/>
                            <a:sym typeface="Symbol" pitchFamily="84" charset="2"/>
                          </a:rPr>
                        </m:ctrlPr>
                      </m:naryPr>
                      <m:sub>
                        <m:r>
                          <m:rPr>
                            <m:brk m:alnAt="25"/>
                          </m:rPr>
                          <a:rPr lang="en-CA" b="0" i="1" smtClean="0">
                            <a:latin typeface="Cambria Math" panose="02040503050406030204" pitchFamily="18" charset="0"/>
                            <a:sym typeface="Symbol" pitchFamily="84" charset="2"/>
                          </a:rPr>
                          <m:t>𝑖</m:t>
                        </m:r>
                        <m:r>
                          <a:rPr lang="en-CA" b="0" i="1" smtClean="0">
                            <a:latin typeface="Cambria Math" panose="02040503050406030204" pitchFamily="18" charset="0"/>
                            <a:sym typeface="Symbol" pitchFamily="84" charset="2"/>
                          </a:rPr>
                          <m:t>=0</m:t>
                        </m:r>
                      </m:sub>
                      <m:sup>
                        <m:r>
                          <a:rPr lang="en-CA" b="0" i="1" smtClean="0">
                            <a:latin typeface="Cambria Math" panose="02040503050406030204" pitchFamily="18" charset="0"/>
                            <a:sym typeface="Symbol" pitchFamily="84" charset="2"/>
                          </a:rPr>
                          <m:t>𝑛</m:t>
                        </m:r>
                        <m:r>
                          <a:rPr lang="en-CA" b="0" i="1" smtClean="0">
                            <a:latin typeface="Cambria Math" panose="02040503050406030204" pitchFamily="18" charset="0"/>
                            <a:sym typeface="Symbol" pitchFamily="84" charset="2"/>
                          </a:rPr>
                          <m:t>−2</m:t>
                        </m:r>
                      </m:sup>
                      <m:e>
                        <m:r>
                          <a:rPr lang="en-CA" b="0" i="1" smtClean="0">
                            <a:latin typeface="Cambria Math" panose="02040503050406030204" pitchFamily="18" charset="0"/>
                            <a:sym typeface="Symbol" pitchFamily="84" charset="2"/>
                          </a:rPr>
                          <m:t>[</m:t>
                        </m:r>
                        <m:d>
                          <m:dPr>
                            <m:ctrlPr>
                              <a:rPr lang="en-CA" b="0" i="1" smtClean="0">
                                <a:latin typeface="Cambria Math" panose="02040503050406030204" pitchFamily="18" charset="0"/>
                                <a:sym typeface="Symbol" pitchFamily="84" charset="2"/>
                              </a:rPr>
                            </m:ctrlPr>
                          </m:dPr>
                          <m:e>
                            <m:r>
                              <a:rPr lang="en-CA" b="0" i="1" smtClean="0">
                                <a:latin typeface="Cambria Math" panose="02040503050406030204" pitchFamily="18" charset="0"/>
                                <a:sym typeface="Symbol" pitchFamily="84" charset="2"/>
                              </a:rPr>
                              <m:t>𝑛</m:t>
                            </m:r>
                            <m:r>
                              <a:rPr lang="en-CA" b="0" i="1" smtClean="0">
                                <a:latin typeface="Cambria Math" panose="02040503050406030204" pitchFamily="18" charset="0"/>
                                <a:sym typeface="Symbol" pitchFamily="84" charset="2"/>
                              </a:rPr>
                              <m:t>−1</m:t>
                            </m:r>
                          </m:e>
                        </m:d>
                        <m:r>
                          <a:rPr lang="en-CA" b="0" i="1" smtClean="0">
                            <a:latin typeface="Cambria Math" panose="02040503050406030204" pitchFamily="18" charset="0"/>
                            <a:sym typeface="Symbol" pitchFamily="84" charset="2"/>
                          </a:rPr>
                          <m:t>−</m:t>
                        </m:r>
                        <m:d>
                          <m:dPr>
                            <m:ctrlPr>
                              <a:rPr lang="en-CA" b="0" i="1" smtClean="0">
                                <a:latin typeface="Cambria Math" panose="02040503050406030204" pitchFamily="18" charset="0"/>
                                <a:sym typeface="Symbol" pitchFamily="84" charset="2"/>
                              </a:rPr>
                            </m:ctrlPr>
                          </m:dPr>
                          <m:e>
                            <m:r>
                              <a:rPr lang="en-CA" b="0" i="1" smtClean="0">
                                <a:latin typeface="Cambria Math" panose="02040503050406030204" pitchFamily="18" charset="0"/>
                                <a:sym typeface="Symbol" pitchFamily="84" charset="2"/>
                              </a:rPr>
                              <m:t>𝑖</m:t>
                            </m:r>
                            <m:r>
                              <a:rPr lang="en-CA" b="0" i="1" smtClean="0">
                                <a:latin typeface="Cambria Math" panose="02040503050406030204" pitchFamily="18" charset="0"/>
                                <a:sym typeface="Symbol" pitchFamily="84" charset="2"/>
                              </a:rPr>
                              <m:t>+1</m:t>
                            </m:r>
                          </m:e>
                        </m:d>
                        <m:r>
                          <a:rPr lang="en-CA" b="0" i="1" smtClean="0">
                            <a:latin typeface="Cambria Math" panose="02040503050406030204" pitchFamily="18" charset="0"/>
                            <a:sym typeface="Symbol" pitchFamily="84" charset="2"/>
                          </a:rPr>
                          <m:t>+1]</m:t>
                        </m:r>
                      </m:e>
                    </m:nary>
                  </m:oMath>
                </a14:m>
                <a:r>
                  <a:rPr lang="en-US" dirty="0">
                    <a:sym typeface="Symbol" pitchFamily="84" charset="2"/>
                  </a:rPr>
                  <a:t> = </a:t>
                </a:r>
                <a14:m>
                  <m:oMath xmlns:m="http://schemas.openxmlformats.org/officeDocument/2006/math">
                    <m:nary>
                      <m:naryPr>
                        <m:chr m:val="∑"/>
                        <m:limLoc m:val="subSup"/>
                        <m:ctrlPr>
                          <a:rPr lang="en-US" i="1">
                            <a:latin typeface="Cambria Math" panose="02040503050406030204" pitchFamily="18" charset="0"/>
                            <a:sym typeface="Symbol" pitchFamily="84" charset="2"/>
                          </a:rPr>
                        </m:ctrlPr>
                      </m:naryPr>
                      <m:sub>
                        <m:r>
                          <m:rPr>
                            <m:brk m:alnAt="25"/>
                          </m:rPr>
                          <a:rPr lang="en-CA" i="1">
                            <a:latin typeface="Cambria Math" panose="02040503050406030204" pitchFamily="18" charset="0"/>
                            <a:sym typeface="Symbol" pitchFamily="84" charset="2"/>
                          </a:rPr>
                          <m:t>𝑖</m:t>
                        </m:r>
                        <m:r>
                          <a:rPr lang="en-CA" i="1">
                            <a:latin typeface="Cambria Math" panose="02040503050406030204" pitchFamily="18" charset="0"/>
                            <a:sym typeface="Symbol" pitchFamily="84" charset="2"/>
                          </a:rPr>
                          <m:t>=0</m:t>
                        </m:r>
                      </m:sub>
                      <m:sup>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−2</m:t>
                        </m:r>
                      </m:sup>
                      <m:e>
                        <m:r>
                          <a:rPr lang="en-CA" b="0" i="1" smtClean="0">
                            <a:latin typeface="Cambria Math" panose="02040503050406030204" pitchFamily="18" charset="0"/>
                            <a:sym typeface="Symbol" pitchFamily="84" charset="2"/>
                          </a:rPr>
                          <m:t>(</m:t>
                        </m:r>
                        <m:r>
                          <a:rPr lang="en-CA" b="0" i="1" smtClean="0">
                            <a:latin typeface="Cambria Math" panose="02040503050406030204" pitchFamily="18" charset="0"/>
                            <a:sym typeface="Symbol" pitchFamily="84" charset="2"/>
                          </a:rPr>
                          <m:t>𝑛</m:t>
                        </m:r>
                        <m:r>
                          <a:rPr lang="en-CA" b="0" i="1" smtClean="0">
                            <a:latin typeface="Cambria Math" panose="02040503050406030204" pitchFamily="18" charset="0"/>
                            <a:sym typeface="Symbol" pitchFamily="84" charset="2"/>
                          </a:rPr>
                          <m:t>−1−</m:t>
                        </m:r>
                        <m:r>
                          <a:rPr lang="en-CA" b="0" i="1" smtClean="0">
                            <a:latin typeface="Cambria Math" panose="02040503050406030204" pitchFamily="18" charset="0"/>
                            <a:sym typeface="Symbol" pitchFamily="84" charset="2"/>
                          </a:rPr>
                          <m:t>𝑖</m:t>
                        </m:r>
                        <m:r>
                          <a:rPr lang="en-CA" b="0" i="1" smtClean="0">
                            <a:latin typeface="Cambria Math" panose="02040503050406030204" pitchFamily="18" charset="0"/>
                            <a:sym typeface="Symbol" pitchFamily="84" charset="2"/>
                          </a:rPr>
                          <m:t>)</m:t>
                        </m:r>
                      </m:e>
                    </m:nary>
                  </m:oMath>
                </a14:m>
                <a:endParaRPr lang="en-US" dirty="0">
                  <a:sym typeface="Symbol" pitchFamily="84" charset="2"/>
                </a:endParaRPr>
              </a:p>
              <a:p>
                <a:pPr marL="0" indent="0">
                  <a:buNone/>
                  <a:defRPr/>
                </a:pPr>
                <a:r>
                  <a:rPr lang="en-US" dirty="0">
                    <a:sym typeface="Symbol" pitchFamily="84" charset="2"/>
                  </a:rPr>
                  <a:t>= </a:t>
                </a:r>
                <a14:m>
                  <m:oMath xmlns:m="http://schemas.openxmlformats.org/officeDocument/2006/math">
                    <m:nary>
                      <m:naryPr>
                        <m:chr m:val="∑"/>
                        <m:limLoc m:val="subSup"/>
                        <m:ctrlPr>
                          <a:rPr lang="en-US" i="1">
                            <a:latin typeface="Cambria Math" panose="02040503050406030204" pitchFamily="18" charset="0"/>
                            <a:sym typeface="Symbol" pitchFamily="84" charset="2"/>
                          </a:rPr>
                        </m:ctrlPr>
                      </m:naryPr>
                      <m:sub>
                        <m:r>
                          <m:rPr>
                            <m:brk m:alnAt="25"/>
                          </m:rPr>
                          <a:rPr lang="en-CA" i="1">
                            <a:latin typeface="Cambria Math" panose="02040503050406030204" pitchFamily="18" charset="0"/>
                            <a:sym typeface="Symbol" pitchFamily="84" charset="2"/>
                          </a:rPr>
                          <m:t>𝑖</m:t>
                        </m:r>
                        <m:r>
                          <a:rPr lang="en-CA" i="1">
                            <a:latin typeface="Cambria Math" panose="02040503050406030204" pitchFamily="18" charset="0"/>
                            <a:sym typeface="Symbol" pitchFamily="84" charset="2"/>
                          </a:rPr>
                          <m:t>=0</m:t>
                        </m:r>
                      </m:sub>
                      <m:sup>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−2</m:t>
                        </m:r>
                      </m:sup>
                      <m:e>
                        <m:r>
                          <a:rPr lang="en-CA" i="1">
                            <a:latin typeface="Cambria Math" panose="02040503050406030204" pitchFamily="18" charset="0"/>
                            <a:sym typeface="Symbol" pitchFamily="84" charset="2"/>
                          </a:rPr>
                          <m:t>(</m:t>
                        </m:r>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−1)</m:t>
                        </m:r>
                      </m:e>
                    </m:nary>
                    <m:r>
                      <a:rPr lang="en-CA" b="0" i="1" smtClean="0">
                        <a:latin typeface="Cambria Math" panose="02040503050406030204" pitchFamily="18" charset="0"/>
                        <a:sym typeface="Symbol" pitchFamily="84" charset="2"/>
                      </a:rPr>
                      <m:t>−</m:t>
                    </m:r>
                  </m:oMath>
                </a14:m>
                <a:r>
                  <a:rPr lang="en-US" dirty="0">
                    <a:sym typeface="Symbol" pitchFamily="84" charset="2"/>
                  </a:rPr>
                  <a:t> </a:t>
                </a:r>
                <a14:m>
                  <m:oMath xmlns:m="http://schemas.openxmlformats.org/officeDocument/2006/math">
                    <m:nary>
                      <m:naryPr>
                        <m:chr m:val="∑"/>
                        <m:limLoc m:val="subSup"/>
                        <m:ctrlPr>
                          <a:rPr lang="en-US" i="1">
                            <a:latin typeface="Cambria Math" panose="02040503050406030204" pitchFamily="18" charset="0"/>
                            <a:sym typeface="Symbol" pitchFamily="84" charset="2"/>
                          </a:rPr>
                        </m:ctrlPr>
                      </m:naryPr>
                      <m:sub>
                        <m:r>
                          <m:rPr>
                            <m:brk m:alnAt="25"/>
                          </m:rPr>
                          <a:rPr lang="en-CA" i="1">
                            <a:latin typeface="Cambria Math" panose="02040503050406030204" pitchFamily="18" charset="0"/>
                            <a:sym typeface="Symbol" pitchFamily="84" charset="2"/>
                          </a:rPr>
                          <m:t>𝑖</m:t>
                        </m:r>
                        <m:r>
                          <a:rPr lang="en-CA" i="1">
                            <a:latin typeface="Cambria Math" panose="02040503050406030204" pitchFamily="18" charset="0"/>
                            <a:sym typeface="Symbol" pitchFamily="84" charset="2"/>
                          </a:rPr>
                          <m:t>=0</m:t>
                        </m:r>
                      </m:sub>
                      <m:sup>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−2</m:t>
                        </m:r>
                      </m:sup>
                      <m:e>
                        <m:r>
                          <a:rPr lang="en-CA" i="1">
                            <a:latin typeface="Cambria Math" panose="02040503050406030204" pitchFamily="18" charset="0"/>
                            <a:sym typeface="Symbol" pitchFamily="84" charset="2"/>
                          </a:rPr>
                          <m:t>𝑖</m:t>
                        </m:r>
                      </m:e>
                    </m:nary>
                    <m:r>
                      <a:rPr lang="en-CA" b="0" i="1" smtClean="0">
                        <a:latin typeface="Cambria Math" panose="02040503050406030204" pitchFamily="18" charset="0"/>
                        <a:sym typeface="Symbol" pitchFamily="84" charset="2"/>
                      </a:rPr>
                      <m:t>=</m:t>
                    </m:r>
                  </m:oMath>
                </a14:m>
                <a:r>
                  <a:rPr lang="en-US" dirty="0">
                    <a:sym typeface="Symbol" pitchFamily="84" charset="2"/>
                  </a:rPr>
                  <a:t> </a:t>
                </a:r>
                <a14:m>
                  <m:oMath xmlns:m="http://schemas.openxmlformats.org/officeDocument/2006/math">
                    <m:r>
                      <a:rPr lang="en-CA" b="0" i="0" smtClean="0">
                        <a:latin typeface="Cambria Math" panose="02040503050406030204" pitchFamily="18" charset="0"/>
                        <a:sym typeface="Symbol" pitchFamily="84" charset="2"/>
                      </a:rPr>
                      <m:t>(</m:t>
                    </m:r>
                    <m:r>
                      <m:rPr>
                        <m:sty m:val="p"/>
                      </m:rPr>
                      <a:rPr lang="en-CA" b="0" i="0" smtClean="0">
                        <a:latin typeface="Cambria Math" panose="02040503050406030204" pitchFamily="18" charset="0"/>
                        <a:sym typeface="Symbol" pitchFamily="84" charset="2"/>
                      </a:rPr>
                      <m:t>n</m:t>
                    </m:r>
                    <m:r>
                      <a:rPr lang="en-CA" b="0" i="0" smtClean="0">
                        <a:latin typeface="Cambria Math" panose="02040503050406030204" pitchFamily="18" charset="0"/>
                        <a:sym typeface="Symbol" pitchFamily="84" charset="2"/>
                      </a:rPr>
                      <m:t>−1)</m:t>
                    </m:r>
                    <m:nary>
                      <m:naryPr>
                        <m:chr m:val="∑"/>
                        <m:limLoc m:val="subSup"/>
                        <m:ctrlPr>
                          <a:rPr lang="en-US" i="1">
                            <a:latin typeface="Cambria Math" panose="02040503050406030204" pitchFamily="18" charset="0"/>
                            <a:sym typeface="Symbol" pitchFamily="84" charset="2"/>
                          </a:rPr>
                        </m:ctrlPr>
                      </m:naryPr>
                      <m:sub>
                        <m:r>
                          <m:rPr>
                            <m:brk m:alnAt="25"/>
                          </m:rPr>
                          <a:rPr lang="en-CA" i="1">
                            <a:latin typeface="Cambria Math" panose="02040503050406030204" pitchFamily="18" charset="0"/>
                            <a:sym typeface="Symbol" pitchFamily="84" charset="2"/>
                          </a:rPr>
                          <m:t>𝑖</m:t>
                        </m:r>
                        <m:r>
                          <a:rPr lang="en-CA" i="1">
                            <a:latin typeface="Cambria Math" panose="02040503050406030204" pitchFamily="18" charset="0"/>
                            <a:sym typeface="Symbol" pitchFamily="84" charset="2"/>
                          </a:rPr>
                          <m:t>=0</m:t>
                        </m:r>
                      </m:sub>
                      <m:sup>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−2</m:t>
                        </m:r>
                      </m:sup>
                      <m:e>
                        <m:r>
                          <a:rPr lang="en-CA" i="1">
                            <a:latin typeface="Cambria Math" panose="02040503050406030204" pitchFamily="18" charset="0"/>
                            <a:sym typeface="Symbol" pitchFamily="84" charset="2"/>
                          </a:rPr>
                          <m:t>1</m:t>
                        </m:r>
                      </m:e>
                    </m:nary>
                    <m:r>
                      <a:rPr lang="en-CA" i="1">
                        <a:latin typeface="Cambria Math" panose="02040503050406030204" pitchFamily="18" charset="0"/>
                        <a:sym typeface="Symbol" pitchFamily="84" charset="2"/>
                      </a:rPr>
                      <m:t>−</m:t>
                    </m:r>
                  </m:oMath>
                </a14:m>
                <a:r>
                  <a:rPr lang="en-US" dirty="0">
                    <a:sym typeface="Symbol" pitchFamily="84" charset="2"/>
                  </a:rPr>
                  <a:t> </a:t>
                </a:r>
                <a14:m>
                  <m:oMath xmlns:m="http://schemas.openxmlformats.org/officeDocument/2006/math">
                    <m:nary>
                      <m:naryPr>
                        <m:chr m:val="∑"/>
                        <m:limLoc m:val="subSup"/>
                        <m:ctrlPr>
                          <a:rPr lang="en-US" i="1">
                            <a:latin typeface="Cambria Math" panose="02040503050406030204" pitchFamily="18" charset="0"/>
                            <a:sym typeface="Symbol" pitchFamily="84" charset="2"/>
                          </a:rPr>
                        </m:ctrlPr>
                      </m:naryPr>
                      <m:sub>
                        <m:r>
                          <m:rPr>
                            <m:brk m:alnAt="25"/>
                          </m:rPr>
                          <a:rPr lang="en-CA" i="1">
                            <a:latin typeface="Cambria Math" panose="02040503050406030204" pitchFamily="18" charset="0"/>
                            <a:sym typeface="Symbol" pitchFamily="84" charset="2"/>
                          </a:rPr>
                          <m:t>𝑖</m:t>
                        </m:r>
                        <m:r>
                          <a:rPr lang="en-CA" i="1">
                            <a:latin typeface="Cambria Math" panose="02040503050406030204" pitchFamily="18" charset="0"/>
                            <a:sym typeface="Symbol" pitchFamily="84" charset="2"/>
                          </a:rPr>
                          <m:t>=0</m:t>
                        </m:r>
                      </m:sub>
                      <m:sup>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−2</m:t>
                        </m:r>
                      </m:sup>
                      <m:e>
                        <m:r>
                          <a:rPr lang="en-CA" i="1">
                            <a:latin typeface="Cambria Math" panose="02040503050406030204" pitchFamily="18" charset="0"/>
                            <a:sym typeface="Symbol" pitchFamily="84" charset="2"/>
                          </a:rPr>
                          <m:t>𝑖</m:t>
                        </m:r>
                      </m:e>
                    </m:nary>
                  </m:oMath>
                </a14:m>
                <a:endParaRPr lang="en-CA" i="1" dirty="0">
                  <a:latin typeface="Cambria Math" panose="02040503050406030204" pitchFamily="18" charset="0"/>
                  <a:sym typeface="Symbol" pitchFamily="84" charset="2"/>
                </a:endParaRPr>
              </a:p>
              <a:p>
                <a:pPr marL="0" indent="0">
                  <a:buNone/>
                  <a:defRPr/>
                </a:pPr>
                <a14:m>
                  <m:oMath xmlns:m="http://schemas.openxmlformats.org/officeDocument/2006/math">
                    <m:r>
                      <a:rPr lang="en-CA" b="0" i="1" smtClean="0">
                        <a:latin typeface="Cambria Math" panose="02040503050406030204" pitchFamily="18" charset="0"/>
                        <a:sym typeface="Symbol" pitchFamily="84" charset="2"/>
                      </a:rPr>
                      <m:t>=</m:t>
                    </m:r>
                    <m:d>
                      <m:dPr>
                        <m:ctrlPr>
                          <a:rPr lang="en-CA" b="0" i="1" smtClean="0">
                            <a:latin typeface="Cambria Math" panose="02040503050406030204" pitchFamily="18" charset="0"/>
                            <a:sym typeface="Symbol" pitchFamily="84" charset="2"/>
                          </a:rPr>
                        </m:ctrlPr>
                      </m:dPr>
                      <m:e>
                        <m:r>
                          <a:rPr lang="en-CA" b="0" i="1" smtClean="0">
                            <a:latin typeface="Cambria Math" panose="02040503050406030204" pitchFamily="18" charset="0"/>
                            <a:sym typeface="Symbol" pitchFamily="84" charset="2"/>
                          </a:rPr>
                          <m:t>𝑛</m:t>
                        </m:r>
                        <m:r>
                          <a:rPr lang="en-CA" b="0" i="1" smtClean="0">
                            <a:latin typeface="Cambria Math" panose="02040503050406030204" pitchFamily="18" charset="0"/>
                            <a:sym typeface="Symbol" pitchFamily="84" charset="2"/>
                          </a:rPr>
                          <m:t>−1</m:t>
                        </m:r>
                      </m:e>
                    </m:d>
                    <m:d>
                      <m:dPr>
                        <m:ctrlPr>
                          <a:rPr lang="en-CA" b="0" i="1" smtClean="0">
                            <a:latin typeface="Cambria Math" panose="02040503050406030204" pitchFamily="18" charset="0"/>
                            <a:sym typeface="Symbol" pitchFamily="84" charset="2"/>
                          </a:rPr>
                        </m:ctrlPr>
                      </m:dPr>
                      <m:e>
                        <m:r>
                          <a:rPr lang="en-CA" b="0" i="1" smtClean="0">
                            <a:latin typeface="Cambria Math" panose="02040503050406030204" pitchFamily="18" charset="0"/>
                            <a:sym typeface="Symbol" pitchFamily="84" charset="2"/>
                          </a:rPr>
                          <m:t>𝑛</m:t>
                        </m:r>
                        <m:r>
                          <a:rPr lang="en-CA" b="0" i="1" smtClean="0">
                            <a:latin typeface="Cambria Math" panose="02040503050406030204" pitchFamily="18" charset="0"/>
                            <a:sym typeface="Symbol" pitchFamily="84" charset="2"/>
                          </a:rPr>
                          <m:t>−1</m:t>
                        </m:r>
                      </m:e>
                    </m:d>
                    <m:r>
                      <a:rPr lang="en-CA" b="0" i="1" smtClean="0">
                        <a:latin typeface="Cambria Math" panose="02040503050406030204" pitchFamily="18" charset="0"/>
                        <a:sym typeface="Symbol" pitchFamily="84" charset="2"/>
                      </a:rPr>
                      <m:t>+</m:t>
                    </m:r>
                  </m:oMath>
                </a14:m>
                <a:r>
                  <a:rPr lang="en-US" dirty="0">
                    <a:sym typeface="Symbol" pitchFamily="84" charset="2"/>
                  </a:rPr>
                  <a:t> </a:t>
                </a:r>
                <a14:m>
                  <m:oMath xmlns:m="http://schemas.openxmlformats.org/officeDocument/2006/math">
                    <m:f>
                      <m:fPr>
                        <m:ctrlPr>
                          <a:rPr lang="en-CA" b="0" i="1" smtClean="0">
                            <a:latin typeface="Cambria Math" panose="02040503050406030204" pitchFamily="18" charset="0"/>
                            <a:sym typeface="Symbol" pitchFamily="84" charset="2"/>
                          </a:rPr>
                        </m:ctrlPr>
                      </m:fPr>
                      <m:num>
                        <m:d>
                          <m:dPr>
                            <m:ctrlPr>
                              <a:rPr lang="en-CA" i="1">
                                <a:latin typeface="Cambria Math" panose="02040503050406030204" pitchFamily="18" charset="0"/>
                                <a:sym typeface="Symbol" pitchFamily="84" charset="2"/>
                              </a:rPr>
                            </m:ctrlPr>
                          </m:dPr>
                          <m:e>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−2</m:t>
                            </m:r>
                          </m:e>
                        </m:d>
                        <m:d>
                          <m:dPr>
                            <m:ctrlPr>
                              <a:rPr lang="en-CA" i="1">
                                <a:latin typeface="Cambria Math" panose="02040503050406030204" pitchFamily="18" charset="0"/>
                                <a:sym typeface="Symbol" pitchFamily="84" charset="2"/>
                              </a:rPr>
                            </m:ctrlPr>
                          </m:dPr>
                          <m:e>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−1</m:t>
                            </m:r>
                          </m:e>
                        </m:d>
                      </m:num>
                      <m:den>
                        <m:r>
                          <a:rPr lang="en-CA" b="0" i="1" smtClean="0">
                            <a:latin typeface="Cambria Math" panose="02040503050406030204" pitchFamily="18" charset="0"/>
                            <a:sym typeface="Symbol" pitchFamily="84" charset="2"/>
                          </a:rPr>
                          <m:t>2</m:t>
                        </m:r>
                      </m:den>
                    </m:f>
                    <m:r>
                      <a:rPr lang="en-CA" b="0" i="1" smtClean="0">
                        <a:latin typeface="Cambria Math" panose="02040503050406030204" pitchFamily="18" charset="0"/>
                        <a:sym typeface="Symbol" pitchFamily="84" charset="2"/>
                      </a:rPr>
                      <m:t>=</m:t>
                    </m:r>
                  </m:oMath>
                </a14:m>
                <a:r>
                  <a:rPr lang="en-US" dirty="0">
                    <a:sym typeface="Symbol" pitchFamily="84" charset="2"/>
                  </a:rPr>
                  <a:t> </a:t>
                </a:r>
                <a14:m>
                  <m:oMath xmlns:m="http://schemas.openxmlformats.org/officeDocument/2006/math">
                    <m:d>
                      <m:dPr>
                        <m:ctrlPr>
                          <a:rPr lang="en-CA" i="1">
                            <a:latin typeface="Cambria Math" panose="02040503050406030204" pitchFamily="18" charset="0"/>
                            <a:sym typeface="Symbol" pitchFamily="84" charset="2"/>
                          </a:rPr>
                        </m:ctrlPr>
                      </m:dPr>
                      <m:e>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−1</m:t>
                        </m:r>
                      </m:e>
                    </m:d>
                    <m:r>
                      <a:rPr lang="en-CA" b="0" i="1" smtClean="0">
                        <a:latin typeface="Cambria Math" panose="02040503050406030204" pitchFamily="18" charset="0"/>
                        <a:sym typeface="Symbol" pitchFamily="84" charset="2"/>
                      </a:rPr>
                      <m:t>[</m:t>
                    </m:r>
                    <m:d>
                      <m:dPr>
                        <m:ctrlPr>
                          <a:rPr lang="en-CA" i="1">
                            <a:latin typeface="Cambria Math" panose="02040503050406030204" pitchFamily="18" charset="0"/>
                            <a:sym typeface="Symbol" pitchFamily="84" charset="2"/>
                          </a:rPr>
                        </m:ctrlPr>
                      </m:dPr>
                      <m:e>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−1</m:t>
                        </m:r>
                      </m:e>
                    </m:d>
                    <m:r>
                      <a:rPr lang="en-CA" i="1">
                        <a:latin typeface="Cambria Math" panose="02040503050406030204" pitchFamily="18" charset="0"/>
                        <a:sym typeface="Symbol" pitchFamily="84" charset="2"/>
                      </a:rPr>
                      <m:t>+</m:t>
                    </m:r>
                  </m:oMath>
                </a14:m>
                <a:r>
                  <a:rPr lang="en-US" dirty="0">
                    <a:sym typeface="Symbol" pitchFamily="84" charset="2"/>
                  </a:rPr>
                  <a:t> </a:t>
                </a:r>
                <a14:m>
                  <m:oMath xmlns:m="http://schemas.openxmlformats.org/officeDocument/2006/math">
                    <m:f>
                      <m:fPr>
                        <m:ctrlPr>
                          <a:rPr lang="en-CA" i="1">
                            <a:latin typeface="Cambria Math" panose="02040503050406030204" pitchFamily="18" charset="0"/>
                            <a:sym typeface="Symbol" pitchFamily="84" charset="2"/>
                          </a:rPr>
                        </m:ctrlPr>
                      </m:fPr>
                      <m:num>
                        <m:d>
                          <m:dPr>
                            <m:ctrlPr>
                              <a:rPr lang="en-CA" i="1">
                                <a:latin typeface="Cambria Math" panose="02040503050406030204" pitchFamily="18" charset="0"/>
                                <a:sym typeface="Symbol" pitchFamily="84" charset="2"/>
                              </a:rPr>
                            </m:ctrlPr>
                          </m:dPr>
                          <m:e>
                            <m:r>
                              <a:rPr lang="en-CA" i="1">
                                <a:latin typeface="Cambria Math" panose="02040503050406030204" pitchFamily="18" charset="0"/>
                                <a:sym typeface="Symbol" pitchFamily="84" charset="2"/>
                              </a:rPr>
                              <m:t>𝑛</m:t>
                            </m:r>
                            <m:r>
                              <a:rPr lang="en-CA" i="1">
                                <a:latin typeface="Cambria Math" panose="02040503050406030204" pitchFamily="18" charset="0"/>
                                <a:sym typeface="Symbol" pitchFamily="84" charset="2"/>
                              </a:rPr>
                              <m:t>−2</m:t>
                            </m:r>
                          </m:e>
                        </m:d>
                      </m:num>
                      <m:den>
                        <m:r>
                          <a:rPr lang="en-CA" i="1">
                            <a:latin typeface="Cambria Math" panose="02040503050406030204" pitchFamily="18" charset="0"/>
                            <a:sym typeface="Symbol" pitchFamily="84" charset="2"/>
                          </a:rPr>
                          <m:t>2</m:t>
                        </m:r>
                      </m:den>
                    </m:f>
                    <m:r>
                      <a:rPr lang="en-CA" b="0" i="0" smtClean="0">
                        <a:latin typeface="Cambria Math" panose="02040503050406030204" pitchFamily="18" charset="0"/>
                        <a:sym typeface="Symbol" pitchFamily="84" charset="2"/>
                      </a:rPr>
                      <m:t>]=</m:t>
                    </m:r>
                    <m:d>
                      <m:dPr>
                        <m:ctrlPr>
                          <a:rPr lang="en-CA" b="0" i="1" smtClean="0">
                            <a:latin typeface="Cambria Math" panose="02040503050406030204" pitchFamily="18" charset="0"/>
                            <a:sym typeface="Symbol" pitchFamily="84" charset="2"/>
                          </a:rPr>
                        </m:ctrlPr>
                      </m:dPr>
                      <m:e>
                        <m:r>
                          <a:rPr lang="en-CA" i="1">
                            <a:latin typeface="Cambria Math" panose="02040503050406030204" pitchFamily="18" charset="0"/>
                            <a:sym typeface="Symbol" pitchFamily="84" charset="2"/>
                          </a:rPr>
                          <m:t>𝑛</m:t>
                        </m:r>
                        <m:r>
                          <a:rPr lang="en-CA" b="0" i="0" smtClean="0">
                            <a:latin typeface="Cambria Math" panose="02040503050406030204" pitchFamily="18" charset="0"/>
                            <a:sym typeface="Symbol" pitchFamily="84" charset="2"/>
                          </a:rPr>
                          <m:t>−1</m:t>
                        </m:r>
                      </m:e>
                    </m:d>
                    <m:d>
                      <m:dPr>
                        <m:ctrlPr>
                          <a:rPr lang="en-CA" b="0" i="1" smtClean="0">
                            <a:latin typeface="Cambria Math" panose="02040503050406030204" pitchFamily="18" charset="0"/>
                            <a:sym typeface="Symbol" pitchFamily="84" charset="2"/>
                          </a:rPr>
                        </m:ctrlPr>
                      </m:dPr>
                      <m:e>
                        <m:f>
                          <m:fPr>
                            <m:ctrlPr>
                              <a:rPr lang="en-CA" b="0" i="1" smtClean="0">
                                <a:latin typeface="Cambria Math" panose="02040503050406030204" pitchFamily="18" charset="0"/>
                                <a:sym typeface="Symbol" pitchFamily="84" charset="2"/>
                              </a:rPr>
                            </m:ctrlPr>
                          </m:fPr>
                          <m:num>
                            <m:r>
                              <a:rPr lang="en-CA" i="1">
                                <a:latin typeface="Cambria Math" panose="02040503050406030204" pitchFamily="18" charset="0"/>
                                <a:sym typeface="Symbol" pitchFamily="84" charset="2"/>
                              </a:rPr>
                              <m:t>𝑛</m:t>
                            </m:r>
                          </m:num>
                          <m:den>
                            <m:r>
                              <a:rPr lang="en-CA" b="0" i="0" smtClean="0">
                                <a:latin typeface="Cambria Math" panose="02040503050406030204" pitchFamily="18" charset="0"/>
                                <a:sym typeface="Symbol" pitchFamily="84" charset="2"/>
                              </a:rPr>
                              <m:t>2</m:t>
                            </m:r>
                          </m:den>
                        </m:f>
                      </m:e>
                    </m:d>
                  </m:oMath>
                </a14:m>
                <a:endParaRPr lang="en-CA" b="0" i="0" dirty="0">
                  <a:latin typeface="Cambria Math" panose="02040503050406030204" pitchFamily="18" charset="0"/>
                  <a:sym typeface="Symbol" pitchFamily="84" charset="2"/>
                </a:endParaRPr>
              </a:p>
              <a:p>
                <a:pPr marL="0" indent="0">
                  <a:buNone/>
                  <a:defRPr/>
                </a:pPr>
                <a14:m>
                  <m:oMath xmlns:m="http://schemas.openxmlformats.org/officeDocument/2006/math">
                    <m:r>
                      <a:rPr lang="en-CA" b="0" i="0" smtClean="0">
                        <a:latin typeface="Cambria Math" panose="02040503050406030204" pitchFamily="18" charset="0"/>
                        <a:sym typeface="Symbol" pitchFamily="84" charset="2"/>
                      </a:rPr>
                      <m:t>=</m:t>
                    </m:r>
                    <m:f>
                      <m:fPr>
                        <m:ctrlPr>
                          <a:rPr lang="en-CA" b="0" i="1" smtClean="0">
                            <a:latin typeface="Cambria Math" panose="02040503050406030204" pitchFamily="18" charset="0"/>
                            <a:sym typeface="Symbol" pitchFamily="84" charset="2"/>
                          </a:rPr>
                        </m:ctrlPr>
                      </m:fPr>
                      <m:num>
                        <m:r>
                          <a:rPr lang="en-CA" i="1">
                            <a:latin typeface="Cambria Math" panose="02040503050406030204" pitchFamily="18" charset="0"/>
                            <a:sym typeface="Symbol" pitchFamily="84" charset="2"/>
                          </a:rPr>
                          <m:t>𝑛</m:t>
                        </m:r>
                        <m:d>
                          <m:dPr>
                            <m:ctrlPr>
                              <a:rPr lang="en-CA" b="0" i="1" smtClean="0">
                                <a:latin typeface="Cambria Math" panose="02040503050406030204" pitchFamily="18" charset="0"/>
                                <a:sym typeface="Symbol" pitchFamily="84" charset="2"/>
                              </a:rPr>
                            </m:ctrlPr>
                          </m:dPr>
                          <m:e>
                            <m:r>
                              <a:rPr lang="en-CA" i="1">
                                <a:latin typeface="Cambria Math" panose="02040503050406030204" pitchFamily="18" charset="0"/>
                                <a:sym typeface="Symbol" pitchFamily="84" charset="2"/>
                              </a:rPr>
                              <m:t>𝑛</m:t>
                            </m:r>
                            <m:r>
                              <a:rPr lang="en-CA" b="0" i="0" smtClean="0">
                                <a:latin typeface="Cambria Math" panose="02040503050406030204" pitchFamily="18" charset="0"/>
                                <a:sym typeface="Symbol" pitchFamily="84" charset="2"/>
                              </a:rPr>
                              <m:t>−1</m:t>
                            </m:r>
                          </m:e>
                        </m:d>
                      </m:num>
                      <m:den>
                        <m:r>
                          <a:rPr lang="en-CA" b="0" i="0" smtClean="0">
                            <a:latin typeface="Cambria Math" panose="02040503050406030204" pitchFamily="18" charset="0"/>
                            <a:sym typeface="Symbol" pitchFamily="84" charset="2"/>
                          </a:rPr>
                          <m:t>2</m:t>
                        </m:r>
                      </m:den>
                    </m:f>
                    <m:r>
                      <a:rPr lang="en-CA" b="0" i="0" smtClean="0">
                        <a:latin typeface="Cambria Math" panose="02040503050406030204" pitchFamily="18" charset="0"/>
                        <a:sym typeface="Symbol" pitchFamily="84" charset="2"/>
                      </a:rPr>
                      <m:t>=</m:t>
                    </m:r>
                    <m:f>
                      <m:fPr>
                        <m:ctrlPr>
                          <a:rPr lang="en-CA" b="0" i="1" smtClean="0">
                            <a:latin typeface="Cambria Math" panose="02040503050406030204" pitchFamily="18" charset="0"/>
                            <a:sym typeface="Symbol" pitchFamily="84" charset="2"/>
                          </a:rPr>
                        </m:ctrlPr>
                      </m:fPr>
                      <m:num>
                        <m:sSup>
                          <m:sSupPr>
                            <m:ctrlPr>
                              <a:rPr lang="en-CA" b="0" i="1" smtClean="0">
                                <a:latin typeface="Cambria Math" panose="02040503050406030204" pitchFamily="18" charset="0"/>
                                <a:sym typeface="Symbol" pitchFamily="84" charset="2"/>
                              </a:rPr>
                            </m:ctrlPr>
                          </m:sSupPr>
                          <m:e>
                            <m:r>
                              <a:rPr lang="en-CA" b="0" i="1" smtClean="0">
                                <a:latin typeface="Cambria Math" panose="02040503050406030204" pitchFamily="18" charset="0"/>
                                <a:sym typeface="Symbol" pitchFamily="84" charset="2"/>
                              </a:rPr>
                              <m:t>𝑛</m:t>
                            </m:r>
                          </m:e>
                          <m:sup>
                            <m:r>
                              <a:rPr lang="en-CA" b="0" i="1" smtClean="0">
                                <a:latin typeface="Cambria Math" panose="02040503050406030204" pitchFamily="18" charset="0"/>
                                <a:sym typeface="Symbol" pitchFamily="84" charset="2"/>
                              </a:rPr>
                              <m:t>2</m:t>
                            </m:r>
                          </m:sup>
                        </m:sSup>
                      </m:num>
                      <m:den>
                        <m:r>
                          <a:rPr lang="en-CA" b="0" i="1" smtClean="0">
                            <a:latin typeface="Cambria Math" panose="02040503050406030204" pitchFamily="18" charset="0"/>
                            <a:sym typeface="Symbol" pitchFamily="84" charset="2"/>
                          </a:rPr>
                          <m:t>2</m:t>
                        </m:r>
                      </m:den>
                    </m:f>
                    <m:r>
                      <a:rPr lang="en-CA" b="0" i="1" smtClean="0">
                        <a:latin typeface="Cambria Math" panose="02040503050406030204" pitchFamily="18" charset="0"/>
                        <a:sym typeface="Symbol" pitchFamily="84" charset="2"/>
                      </a:rPr>
                      <m:t>−</m:t>
                    </m:r>
                    <m:f>
                      <m:fPr>
                        <m:ctrlPr>
                          <a:rPr lang="en-CA" b="0" i="1" smtClean="0">
                            <a:latin typeface="Cambria Math" panose="02040503050406030204" pitchFamily="18" charset="0"/>
                            <a:sym typeface="Symbol" pitchFamily="84" charset="2"/>
                          </a:rPr>
                        </m:ctrlPr>
                      </m:fPr>
                      <m:num>
                        <m:r>
                          <a:rPr lang="en-CA" b="0" i="1" smtClean="0">
                            <a:latin typeface="Cambria Math" panose="02040503050406030204" pitchFamily="18" charset="0"/>
                            <a:sym typeface="Symbol" pitchFamily="84" charset="2"/>
                          </a:rPr>
                          <m:t>𝑛</m:t>
                        </m:r>
                      </m:num>
                      <m:den>
                        <m:r>
                          <a:rPr lang="en-CA" b="0" i="1" smtClean="0">
                            <a:latin typeface="Cambria Math" panose="02040503050406030204" pitchFamily="18" charset="0"/>
                            <a:sym typeface="Symbol" pitchFamily="84" charset="2"/>
                          </a:rPr>
                          <m:t>2</m:t>
                        </m:r>
                      </m:den>
                    </m:f>
                  </m:oMath>
                </a14:m>
                <a:r>
                  <a:rPr lang="en-US" dirty="0">
                    <a:sym typeface="Symbol" pitchFamily="84" charset="2"/>
                  </a:rPr>
                  <a:t> </a:t>
                </a:r>
                <a14:m>
                  <m:oMath xmlns:m="http://schemas.openxmlformats.org/officeDocument/2006/math">
                    <m:r>
                      <a:rPr lang="en-US" i="1" dirty="0" smtClean="0">
                        <a:latin typeface="Cambria Math" panose="02040503050406030204" pitchFamily="18" charset="0"/>
                        <a:ea typeface="Cambria Math" panose="02040503050406030204" pitchFamily="18" charset="0"/>
                        <a:sym typeface="Symbol" pitchFamily="84" charset="2"/>
                      </a:rPr>
                      <m:t>∈</m:t>
                    </m:r>
                  </m:oMath>
                </a14:m>
                <a:r>
                  <a:rPr lang="en-US" dirty="0">
                    <a:sym typeface="Symbol" pitchFamily="84" charset="2"/>
                  </a:rPr>
                  <a:t> </a:t>
                </a:r>
                <a:r>
                  <a:rPr lang="el-GR" dirty="0">
                    <a:latin typeface="Arial" panose="020B0604020202020204" pitchFamily="34" charset="0"/>
                    <a:cs typeface="Arial" panose="020B0604020202020204" pitchFamily="34" charset="0"/>
                  </a:rPr>
                  <a:t>Θ</a:t>
                </a:r>
                <a:r>
                  <a:rPr lang="en-CA" dirty="0">
                    <a:latin typeface="Arial" panose="020B0604020202020204" pitchFamily="34" charset="0"/>
                    <a:cs typeface="Arial" panose="020B0604020202020204" pitchFamily="34" charset="0"/>
                  </a:rPr>
                  <a:t>(</a:t>
                </a:r>
                <a14:m>
                  <m:oMath xmlns:m="http://schemas.openxmlformats.org/officeDocument/2006/math">
                    <m:sSup>
                      <m:sSupPr>
                        <m:ctrlPr>
                          <a:rPr lang="en-CA" i="1" smtClean="0">
                            <a:latin typeface="Cambria Math" panose="02040503050406030204" pitchFamily="18" charset="0"/>
                            <a:cs typeface="Arial" panose="020B0604020202020204" pitchFamily="34" charset="0"/>
                          </a:rPr>
                        </m:ctrlPr>
                      </m:sSupPr>
                      <m:e>
                        <m:r>
                          <a:rPr lang="en-CA" b="0" i="1" smtClean="0">
                            <a:latin typeface="Cambria Math" panose="02040503050406030204" pitchFamily="18" charset="0"/>
                            <a:cs typeface="Arial" panose="020B0604020202020204" pitchFamily="34" charset="0"/>
                          </a:rPr>
                          <m:t>𝑛</m:t>
                        </m:r>
                      </m:e>
                      <m:sup>
                        <m:r>
                          <a:rPr lang="en-CA" b="0" i="1" smtClean="0">
                            <a:latin typeface="Cambria Math" panose="02040503050406030204" pitchFamily="18" charset="0"/>
                            <a:cs typeface="Arial" panose="020B0604020202020204" pitchFamily="34" charset="0"/>
                          </a:rPr>
                          <m:t>2</m:t>
                        </m:r>
                      </m:sup>
                    </m:sSup>
                  </m:oMath>
                </a14:m>
                <a:r>
                  <a:rPr lang="en-US" dirty="0">
                    <a:sym typeface="Symbol" pitchFamily="84" charset="2"/>
                  </a:rPr>
                  <a:t>)</a:t>
                </a:r>
              </a:p>
            </p:txBody>
          </p:sp>
        </mc:Choice>
        <mc:Fallback xmlns="">
          <p:sp>
            <p:nvSpPr>
              <p:cNvPr id="283651" name="Rectangle 3"/>
              <p:cNvSpPr>
                <a:spLocks noGrp="1" noRot="1" noChangeAspect="1" noMove="1" noResize="1" noEditPoints="1" noAdjustHandles="1" noChangeArrowheads="1" noChangeShapeType="1" noTextEdit="1"/>
              </p:cNvSpPr>
              <p:nvPr>
                <p:ph type="body" sz="half" idx="1"/>
              </p:nvPr>
            </p:nvSpPr>
            <p:spPr>
              <a:xfrm>
                <a:off x="812588" y="4263849"/>
                <a:ext cx="10538408" cy="2133600"/>
              </a:xfrm>
              <a:blipFill>
                <a:blip r:embed="rId5"/>
                <a:stretch>
                  <a:fillRect l="-1677" t="-28857"/>
                </a:stretch>
              </a:blipFill>
            </p:spPr>
            <p:txBody>
              <a:bodyPr/>
              <a:lstStyle/>
              <a:p>
                <a:r>
                  <a:rPr lang="en-CA">
                    <a:noFill/>
                  </a:rPr>
                  <a:t> </a:t>
                </a:r>
              </a:p>
            </p:txBody>
          </p:sp>
        </mc:Fallback>
      </mc:AlternateContent>
      <p:pic>
        <p:nvPicPr>
          <p:cNvPr id="5" name="Picture 4" descr="Text, letter&#10;&#10;Description automatically generated">
            <a:extLst>
              <a:ext uri="{FF2B5EF4-FFF2-40B4-BE49-F238E27FC236}">
                <a16:creationId xmlns:a16="http://schemas.microsoft.com/office/drawing/2014/main" id="{A3A4443A-61A8-4A7E-A902-73BE3F555FD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42084" y="1233487"/>
            <a:ext cx="5781675" cy="2638425"/>
          </a:xfrm>
          <a:prstGeom prst="rect">
            <a:avLst/>
          </a:prstGeom>
        </p:spPr>
      </p:pic>
      <p:pic>
        <p:nvPicPr>
          <p:cNvPr id="2" name="Audio 1">
            <a:hlinkClick r:id="" action="ppaction://media"/>
            <a:extLst>
              <a:ext uri="{FF2B5EF4-FFF2-40B4-BE49-F238E27FC236}">
                <a16:creationId xmlns:a16="http://schemas.microsoft.com/office/drawing/2014/main" id="{5E290D66-FD5A-D14B-ACDC-7B393AEE6D9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38950">
        <p:fade/>
      </p:transition>
    </mc:Choice>
    <mc:Fallback xmlns="">
      <p:transition spd="med" advTm="389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Rectangle 2"/>
          <p:cNvSpPr>
            <a:spLocks noGrp="1" noChangeArrowheads="1"/>
          </p:cNvSpPr>
          <p:nvPr>
            <p:ph type="title"/>
          </p:nvPr>
        </p:nvSpPr>
        <p:spPr/>
        <p:txBody>
          <a:bodyPr>
            <a:normAutofit/>
          </a:bodyPr>
          <a:lstStyle/>
          <a:p>
            <a:pPr>
              <a:defRPr/>
            </a:pPr>
            <a:r>
              <a:rPr lang="en-US" dirty="0"/>
              <a:t>Bubble Sort</a:t>
            </a:r>
          </a:p>
        </p:txBody>
      </p:sp>
      <p:pic>
        <p:nvPicPr>
          <p:cNvPr id="19460" name="Content Placeholder 5" descr="f3.2_1.jpg"/>
          <p:cNvPicPr>
            <a:picLocks noGrp="1" noChangeAspect="1"/>
          </p:cNvPicPr>
          <p:nvPr>
            <p:ph sz="half" idx="2"/>
          </p:nvPr>
        </p:nvPicPr>
        <p:blipFill>
          <a:blip r:embed="rId5" cstate="print">
            <a:extLst>
              <a:ext uri="{28A0092B-C50C-407E-A947-70E740481C1C}">
                <a14:useLocalDpi xmlns:a14="http://schemas.microsoft.com/office/drawing/2010/main" val="0"/>
              </a:ext>
            </a:extLst>
          </a:blip>
          <a:srcRect/>
          <a:stretch>
            <a:fillRect/>
          </a:stretch>
        </p:blipFill>
        <p:spPr>
          <a:xfrm>
            <a:off x="3357563" y="908051"/>
            <a:ext cx="5184775" cy="5694363"/>
          </a:xfrm>
        </p:spPr>
      </p:pic>
      <p:sp>
        <p:nvSpPr>
          <p:cNvPr id="2" name="TextBox 1">
            <a:extLst>
              <a:ext uri="{FF2B5EF4-FFF2-40B4-BE49-F238E27FC236}">
                <a16:creationId xmlns:a16="http://schemas.microsoft.com/office/drawing/2014/main" id="{F7104513-4F42-44B4-B323-93266A0A0C42}"/>
              </a:ext>
            </a:extLst>
          </p:cNvPr>
          <p:cNvSpPr txBox="1"/>
          <p:nvPr/>
        </p:nvSpPr>
        <p:spPr>
          <a:xfrm>
            <a:off x="3318256" y="850660"/>
            <a:ext cx="428322" cy="307777"/>
          </a:xfrm>
          <a:prstGeom prst="rect">
            <a:avLst/>
          </a:prstGeom>
          <a:noFill/>
          <a:ln>
            <a:noFill/>
          </a:ln>
        </p:spPr>
        <p:txBody>
          <a:bodyPr wrap="none" rtlCol="0" anchor="ctr" anchorCtr="1">
            <a:spAutoFit/>
          </a:bodyPr>
          <a:lstStyle/>
          <a:p>
            <a:r>
              <a:rPr lang="en-CA" sz="1400" dirty="0" err="1">
                <a:solidFill>
                  <a:srgbClr val="FF0000"/>
                </a:solidFill>
              </a:rPr>
              <a:t>i</a:t>
            </a:r>
            <a:r>
              <a:rPr lang="en-CA" sz="1400" dirty="0">
                <a:solidFill>
                  <a:srgbClr val="FF0000"/>
                </a:solidFill>
              </a:rPr>
              <a:t>=0</a:t>
            </a:r>
          </a:p>
        </p:txBody>
      </p:sp>
      <p:sp>
        <p:nvSpPr>
          <p:cNvPr id="6" name="TextBox 5">
            <a:extLst>
              <a:ext uri="{FF2B5EF4-FFF2-40B4-BE49-F238E27FC236}">
                <a16:creationId xmlns:a16="http://schemas.microsoft.com/office/drawing/2014/main" id="{7908C20B-0AC7-47C6-9342-1C5A2184261B}"/>
              </a:ext>
            </a:extLst>
          </p:cNvPr>
          <p:cNvSpPr txBox="1"/>
          <p:nvPr/>
        </p:nvSpPr>
        <p:spPr>
          <a:xfrm>
            <a:off x="3318256" y="2470437"/>
            <a:ext cx="428322" cy="307777"/>
          </a:xfrm>
          <a:prstGeom prst="rect">
            <a:avLst/>
          </a:prstGeom>
          <a:noFill/>
          <a:ln>
            <a:solidFill>
              <a:schemeClr val="bg2"/>
            </a:solidFill>
          </a:ln>
        </p:spPr>
        <p:txBody>
          <a:bodyPr wrap="none" rtlCol="0" anchor="ctr" anchorCtr="1">
            <a:spAutoFit/>
          </a:bodyPr>
          <a:lstStyle/>
          <a:p>
            <a:r>
              <a:rPr lang="en-CA" sz="1400" dirty="0" err="1">
                <a:solidFill>
                  <a:srgbClr val="FF0000"/>
                </a:solidFill>
              </a:rPr>
              <a:t>i</a:t>
            </a:r>
            <a:r>
              <a:rPr lang="en-CA" sz="1400" dirty="0">
                <a:solidFill>
                  <a:srgbClr val="FF0000"/>
                </a:solidFill>
              </a:rPr>
              <a:t>=1</a:t>
            </a:r>
          </a:p>
        </p:txBody>
      </p:sp>
      <p:sp>
        <p:nvSpPr>
          <p:cNvPr id="7" name="TextBox 6">
            <a:extLst>
              <a:ext uri="{FF2B5EF4-FFF2-40B4-BE49-F238E27FC236}">
                <a16:creationId xmlns:a16="http://schemas.microsoft.com/office/drawing/2014/main" id="{A8E40806-E262-41BC-B64C-9E30C22FAE13}"/>
              </a:ext>
            </a:extLst>
          </p:cNvPr>
          <p:cNvSpPr txBox="1"/>
          <p:nvPr/>
        </p:nvSpPr>
        <p:spPr>
          <a:xfrm>
            <a:off x="3547469" y="1025441"/>
            <a:ext cx="428322" cy="307777"/>
          </a:xfrm>
          <a:prstGeom prst="rect">
            <a:avLst/>
          </a:prstGeom>
          <a:noFill/>
          <a:ln>
            <a:noFill/>
          </a:ln>
        </p:spPr>
        <p:txBody>
          <a:bodyPr wrap="none" rtlCol="0" anchor="ctr" anchorCtr="1">
            <a:spAutoFit/>
          </a:bodyPr>
          <a:lstStyle/>
          <a:p>
            <a:r>
              <a:rPr lang="en-CA" sz="1400" dirty="0">
                <a:solidFill>
                  <a:srgbClr val="FF0000"/>
                </a:solidFill>
              </a:rPr>
              <a:t>j=0</a:t>
            </a:r>
          </a:p>
        </p:txBody>
      </p:sp>
      <p:sp>
        <p:nvSpPr>
          <p:cNvPr id="8" name="TextBox 7">
            <a:extLst>
              <a:ext uri="{FF2B5EF4-FFF2-40B4-BE49-F238E27FC236}">
                <a16:creationId xmlns:a16="http://schemas.microsoft.com/office/drawing/2014/main" id="{BEC9EE3F-4F0F-415A-8FEE-12510708A05D}"/>
              </a:ext>
            </a:extLst>
          </p:cNvPr>
          <p:cNvSpPr txBox="1"/>
          <p:nvPr/>
        </p:nvSpPr>
        <p:spPr>
          <a:xfrm>
            <a:off x="3549157" y="1240533"/>
            <a:ext cx="428322" cy="307777"/>
          </a:xfrm>
          <a:prstGeom prst="rect">
            <a:avLst/>
          </a:prstGeom>
          <a:noFill/>
          <a:ln>
            <a:noFill/>
          </a:ln>
        </p:spPr>
        <p:txBody>
          <a:bodyPr wrap="none" rtlCol="0" anchor="ctr" anchorCtr="1">
            <a:spAutoFit/>
          </a:bodyPr>
          <a:lstStyle/>
          <a:p>
            <a:r>
              <a:rPr lang="en-CA" sz="1400" dirty="0">
                <a:solidFill>
                  <a:srgbClr val="FF0000"/>
                </a:solidFill>
              </a:rPr>
              <a:t>j=1</a:t>
            </a:r>
          </a:p>
        </p:txBody>
      </p:sp>
      <p:sp>
        <p:nvSpPr>
          <p:cNvPr id="9" name="TextBox 8">
            <a:extLst>
              <a:ext uri="{FF2B5EF4-FFF2-40B4-BE49-F238E27FC236}">
                <a16:creationId xmlns:a16="http://schemas.microsoft.com/office/drawing/2014/main" id="{7E01BBF6-E66D-460D-91B6-3F403A1ED93E}"/>
              </a:ext>
            </a:extLst>
          </p:cNvPr>
          <p:cNvSpPr txBox="1"/>
          <p:nvPr/>
        </p:nvSpPr>
        <p:spPr>
          <a:xfrm>
            <a:off x="3547469" y="1496043"/>
            <a:ext cx="577402" cy="307777"/>
          </a:xfrm>
          <a:prstGeom prst="rect">
            <a:avLst/>
          </a:prstGeom>
          <a:noFill/>
          <a:ln>
            <a:noFill/>
          </a:ln>
        </p:spPr>
        <p:txBody>
          <a:bodyPr wrap="none" rtlCol="0" anchor="ctr" anchorCtr="1">
            <a:spAutoFit/>
          </a:bodyPr>
          <a:lstStyle/>
          <a:p>
            <a:r>
              <a:rPr lang="en-CA" sz="1400" dirty="0">
                <a:solidFill>
                  <a:srgbClr val="FF0000"/>
                </a:solidFill>
              </a:rPr>
              <a:t>j=2,3</a:t>
            </a:r>
          </a:p>
        </p:txBody>
      </p:sp>
      <p:sp>
        <p:nvSpPr>
          <p:cNvPr id="10" name="TextBox 9">
            <a:extLst>
              <a:ext uri="{FF2B5EF4-FFF2-40B4-BE49-F238E27FC236}">
                <a16:creationId xmlns:a16="http://schemas.microsoft.com/office/drawing/2014/main" id="{AED62307-BCAD-49CC-9448-43E7CD801A95}"/>
              </a:ext>
            </a:extLst>
          </p:cNvPr>
          <p:cNvSpPr txBox="1"/>
          <p:nvPr/>
        </p:nvSpPr>
        <p:spPr>
          <a:xfrm>
            <a:off x="3547469" y="1749196"/>
            <a:ext cx="428322" cy="307777"/>
          </a:xfrm>
          <a:prstGeom prst="rect">
            <a:avLst/>
          </a:prstGeom>
          <a:noFill/>
          <a:ln>
            <a:noFill/>
          </a:ln>
        </p:spPr>
        <p:txBody>
          <a:bodyPr wrap="none" rtlCol="0" anchor="ctr" anchorCtr="1">
            <a:spAutoFit/>
          </a:bodyPr>
          <a:lstStyle/>
          <a:p>
            <a:r>
              <a:rPr lang="en-CA" sz="1400" dirty="0">
                <a:solidFill>
                  <a:srgbClr val="FF0000"/>
                </a:solidFill>
              </a:rPr>
              <a:t>j=4</a:t>
            </a:r>
          </a:p>
        </p:txBody>
      </p:sp>
      <p:sp>
        <p:nvSpPr>
          <p:cNvPr id="11" name="TextBox 10">
            <a:extLst>
              <a:ext uri="{FF2B5EF4-FFF2-40B4-BE49-F238E27FC236}">
                <a16:creationId xmlns:a16="http://schemas.microsoft.com/office/drawing/2014/main" id="{D7495A8D-EA24-4BD3-88EF-214C2C9F754C}"/>
              </a:ext>
            </a:extLst>
          </p:cNvPr>
          <p:cNvSpPr txBox="1"/>
          <p:nvPr/>
        </p:nvSpPr>
        <p:spPr>
          <a:xfrm>
            <a:off x="3549157" y="2002349"/>
            <a:ext cx="428322" cy="307777"/>
          </a:xfrm>
          <a:prstGeom prst="rect">
            <a:avLst/>
          </a:prstGeom>
          <a:noFill/>
          <a:ln>
            <a:noFill/>
          </a:ln>
        </p:spPr>
        <p:txBody>
          <a:bodyPr wrap="none" rtlCol="0" anchor="ctr" anchorCtr="1">
            <a:spAutoFit/>
          </a:bodyPr>
          <a:lstStyle/>
          <a:p>
            <a:r>
              <a:rPr lang="en-CA" sz="1400" dirty="0">
                <a:solidFill>
                  <a:srgbClr val="FF0000"/>
                </a:solidFill>
              </a:rPr>
              <a:t>j=5</a:t>
            </a:r>
          </a:p>
        </p:txBody>
      </p:sp>
      <p:sp>
        <p:nvSpPr>
          <p:cNvPr id="13" name="TextBox 12">
            <a:extLst>
              <a:ext uri="{FF2B5EF4-FFF2-40B4-BE49-F238E27FC236}">
                <a16:creationId xmlns:a16="http://schemas.microsoft.com/office/drawing/2014/main" id="{DF5CAC63-224B-4850-885C-5639C1B71FC2}"/>
              </a:ext>
            </a:extLst>
          </p:cNvPr>
          <p:cNvSpPr txBox="1"/>
          <p:nvPr/>
        </p:nvSpPr>
        <p:spPr>
          <a:xfrm>
            <a:off x="3532417" y="2681716"/>
            <a:ext cx="719958" cy="307777"/>
          </a:xfrm>
          <a:prstGeom prst="rect">
            <a:avLst/>
          </a:prstGeom>
          <a:noFill/>
          <a:ln>
            <a:noFill/>
          </a:ln>
        </p:spPr>
        <p:txBody>
          <a:bodyPr wrap="square" rtlCol="0" anchor="ctr" anchorCtr="1">
            <a:spAutoFit/>
          </a:bodyPr>
          <a:lstStyle/>
          <a:p>
            <a:r>
              <a:rPr lang="en-CA" sz="1400" dirty="0">
                <a:solidFill>
                  <a:srgbClr val="FF0000"/>
                </a:solidFill>
              </a:rPr>
              <a:t>j=0,1,2</a:t>
            </a:r>
          </a:p>
        </p:txBody>
      </p:sp>
      <p:sp>
        <p:nvSpPr>
          <p:cNvPr id="14" name="TextBox 13">
            <a:extLst>
              <a:ext uri="{FF2B5EF4-FFF2-40B4-BE49-F238E27FC236}">
                <a16:creationId xmlns:a16="http://schemas.microsoft.com/office/drawing/2014/main" id="{146DE4CE-FF0D-4C6E-96EF-6A21C29600F5}"/>
              </a:ext>
            </a:extLst>
          </p:cNvPr>
          <p:cNvSpPr txBox="1"/>
          <p:nvPr/>
        </p:nvSpPr>
        <p:spPr>
          <a:xfrm>
            <a:off x="3532417" y="2928508"/>
            <a:ext cx="428322" cy="307777"/>
          </a:xfrm>
          <a:prstGeom prst="rect">
            <a:avLst/>
          </a:prstGeom>
          <a:noFill/>
          <a:ln>
            <a:noFill/>
          </a:ln>
        </p:spPr>
        <p:txBody>
          <a:bodyPr wrap="none" rtlCol="0" anchor="ctr" anchorCtr="1">
            <a:spAutoFit/>
          </a:bodyPr>
          <a:lstStyle/>
          <a:p>
            <a:r>
              <a:rPr lang="en-CA" sz="1400" dirty="0">
                <a:solidFill>
                  <a:srgbClr val="FF0000"/>
                </a:solidFill>
              </a:rPr>
              <a:t>j=3</a:t>
            </a:r>
          </a:p>
        </p:txBody>
      </p:sp>
      <p:sp>
        <p:nvSpPr>
          <p:cNvPr id="15" name="TextBox 14">
            <a:extLst>
              <a:ext uri="{FF2B5EF4-FFF2-40B4-BE49-F238E27FC236}">
                <a16:creationId xmlns:a16="http://schemas.microsoft.com/office/drawing/2014/main" id="{DCB311EC-5FF7-4D4B-B6BE-D30999C04082}"/>
              </a:ext>
            </a:extLst>
          </p:cNvPr>
          <p:cNvSpPr txBox="1"/>
          <p:nvPr/>
        </p:nvSpPr>
        <p:spPr>
          <a:xfrm>
            <a:off x="3524227" y="3166681"/>
            <a:ext cx="428322" cy="307777"/>
          </a:xfrm>
          <a:prstGeom prst="rect">
            <a:avLst/>
          </a:prstGeom>
          <a:noFill/>
          <a:ln>
            <a:noFill/>
          </a:ln>
        </p:spPr>
        <p:txBody>
          <a:bodyPr wrap="none" rtlCol="0" anchor="ctr" anchorCtr="1">
            <a:spAutoFit/>
          </a:bodyPr>
          <a:lstStyle/>
          <a:p>
            <a:r>
              <a:rPr lang="en-CA" sz="1400" dirty="0">
                <a:solidFill>
                  <a:srgbClr val="FF0000"/>
                </a:solidFill>
              </a:rPr>
              <a:t>j=4</a:t>
            </a:r>
          </a:p>
        </p:txBody>
      </p:sp>
      <p:sp>
        <p:nvSpPr>
          <p:cNvPr id="3" name="Oval 2">
            <a:extLst>
              <a:ext uri="{FF2B5EF4-FFF2-40B4-BE49-F238E27FC236}">
                <a16:creationId xmlns:a16="http://schemas.microsoft.com/office/drawing/2014/main" id="{EC0B6115-3FE8-486B-8190-C2A8C649AFE7}"/>
              </a:ext>
            </a:extLst>
          </p:cNvPr>
          <p:cNvSpPr/>
          <p:nvPr/>
        </p:nvSpPr>
        <p:spPr>
          <a:xfrm>
            <a:off x="7822604" y="2279848"/>
            <a:ext cx="534373" cy="307777"/>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18" name="Oval 17">
            <a:extLst>
              <a:ext uri="{FF2B5EF4-FFF2-40B4-BE49-F238E27FC236}">
                <a16:creationId xmlns:a16="http://schemas.microsoft.com/office/drawing/2014/main" id="{9C58B3AE-17D9-4FDB-A50D-828F00B4582A}"/>
              </a:ext>
            </a:extLst>
          </p:cNvPr>
          <p:cNvSpPr/>
          <p:nvPr/>
        </p:nvSpPr>
        <p:spPr>
          <a:xfrm>
            <a:off x="7174532" y="3474458"/>
            <a:ext cx="534373" cy="307777"/>
          </a:xfrm>
          <a:prstGeom prst="ellipse">
            <a:avLst/>
          </a:prstGeom>
          <a:noFill/>
          <a:ln>
            <a:solidFill>
              <a:srgbClr val="FF0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pic>
        <p:nvPicPr>
          <p:cNvPr id="5" name="Audio 4">
            <a:hlinkClick r:id="" action="ppaction://media"/>
            <a:extLst>
              <a:ext uri="{FF2B5EF4-FFF2-40B4-BE49-F238E27FC236}">
                <a16:creationId xmlns:a16="http://schemas.microsoft.com/office/drawing/2014/main" id="{80D1D541-0ED0-EE48-B8F7-FC769BE1719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114440">
        <p:fade/>
      </p:transition>
    </mc:Choice>
    <mc:Fallback xmlns="">
      <p:transition spd="med" advTm="11444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Rectangle 2"/>
          <p:cNvSpPr>
            <a:spLocks noGrp="1" noChangeArrowheads="1"/>
          </p:cNvSpPr>
          <p:nvPr>
            <p:ph type="title"/>
          </p:nvPr>
        </p:nvSpPr>
        <p:spPr/>
        <p:txBody>
          <a:bodyPr>
            <a:normAutofit/>
          </a:bodyPr>
          <a:lstStyle/>
          <a:p>
            <a:pPr>
              <a:defRPr/>
            </a:pPr>
            <a:r>
              <a:rPr lang="en-US" dirty="0"/>
              <a:t>Analysis of Bubble Sort</a:t>
            </a:r>
          </a:p>
        </p:txBody>
      </p:sp>
      <p:pic>
        <p:nvPicPr>
          <p:cNvPr id="20484" name="Content Placeholder 5" descr="f3.2_2.jpg"/>
          <p:cNvPicPr>
            <a:picLocks noGrp="1" noChangeAspect="1"/>
          </p:cNvPicPr>
          <p:nvPr>
            <p:ph sz="half" idx="2"/>
          </p:nvPr>
        </p:nvPicPr>
        <p:blipFill>
          <a:blip r:embed="rId5">
            <a:extLst>
              <a:ext uri="{28A0092B-C50C-407E-A947-70E740481C1C}">
                <a14:useLocalDpi xmlns:a14="http://schemas.microsoft.com/office/drawing/2010/main" val="0"/>
              </a:ext>
            </a:extLst>
          </a:blip>
          <a:srcRect/>
          <a:stretch>
            <a:fillRect/>
          </a:stretch>
        </p:blipFill>
        <p:spPr>
          <a:xfrm>
            <a:off x="2781300" y="836614"/>
            <a:ext cx="6731000" cy="5761037"/>
          </a:xfrm>
        </p:spPr>
      </p:pic>
      <p:pic>
        <p:nvPicPr>
          <p:cNvPr id="2" name="Audio 1">
            <a:hlinkClick r:id="" action="ppaction://media"/>
            <a:extLst>
              <a:ext uri="{FF2B5EF4-FFF2-40B4-BE49-F238E27FC236}">
                <a16:creationId xmlns:a16="http://schemas.microsoft.com/office/drawing/2014/main" id="{7D72601C-39B0-724F-98DB-F63E77F727E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43505">
        <p:fade/>
      </p:transition>
    </mc:Choice>
    <mc:Fallback xmlns="">
      <p:transition spd="med" advTm="435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2"/>
          <p:cNvSpPr>
            <a:spLocks noGrp="1" noChangeArrowheads="1"/>
          </p:cNvSpPr>
          <p:nvPr>
            <p:ph type="title"/>
          </p:nvPr>
        </p:nvSpPr>
        <p:spPr>
          <a:xfrm>
            <a:off x="1053852" y="265657"/>
            <a:ext cx="9217024" cy="685800"/>
          </a:xfrm>
        </p:spPr>
        <p:txBody>
          <a:bodyPr>
            <a:normAutofit/>
          </a:bodyPr>
          <a:lstStyle/>
          <a:p>
            <a:pPr>
              <a:defRPr/>
            </a:pPr>
            <a:r>
              <a:rPr lang="en-US" dirty="0"/>
              <a:t>Exam</a:t>
            </a:r>
            <a:r>
              <a:rPr lang="en-US" sz="3400" dirty="0"/>
              <a:t>ple of Brute-Force String Matching</a:t>
            </a:r>
            <a:r>
              <a:rPr lang="en-US" sz="3200" dirty="0"/>
              <a:t> </a:t>
            </a:r>
          </a:p>
        </p:txBody>
      </p:sp>
      <p:sp>
        <p:nvSpPr>
          <p:cNvPr id="239619" name="Rectangle 3"/>
          <p:cNvSpPr>
            <a:spLocks noGrp="1" noChangeArrowheads="1"/>
          </p:cNvSpPr>
          <p:nvPr>
            <p:ph type="body" idx="1"/>
          </p:nvPr>
        </p:nvSpPr>
        <p:spPr>
          <a:xfrm>
            <a:off x="1879600" y="1266826"/>
            <a:ext cx="8786812" cy="4981575"/>
          </a:xfrm>
        </p:spPr>
        <p:txBody>
          <a:bodyPr/>
          <a:lstStyle/>
          <a:p>
            <a:pPr marL="457200" indent="-457200">
              <a:buNone/>
              <a:defRPr/>
            </a:pPr>
            <a:r>
              <a:rPr lang="en-US" dirty="0"/>
              <a:t>              </a:t>
            </a:r>
            <a:br>
              <a:rPr lang="en-US" dirty="0">
                <a:latin typeface="SimSun" pitchFamily="2" charset="-128"/>
              </a:rPr>
            </a:br>
            <a:r>
              <a:rPr lang="en-US" dirty="0">
                <a:latin typeface="SimSun" pitchFamily="2" charset="-128"/>
              </a:rPr>
              <a:t>                                        </a:t>
            </a:r>
          </a:p>
          <a:p>
            <a:pPr marL="457200" indent="-457200">
              <a:buFont typeface="Monotype Sorts" pitchFamily="2" charset="2"/>
              <a:buAutoNum type="arabicPeriod"/>
              <a:defRPr/>
            </a:pPr>
            <a:endParaRPr lang="en-US" dirty="0"/>
          </a:p>
          <a:p>
            <a:pPr marL="457200" indent="-457200">
              <a:buFont typeface="Monotype Sorts" pitchFamily="2" charset="2"/>
              <a:buAutoNum type="arabicPeriod"/>
              <a:defRPr/>
            </a:pPr>
            <a:endParaRPr lang="en-US" dirty="0"/>
          </a:p>
          <a:p>
            <a:pPr marL="457200" indent="-457200">
              <a:buFont typeface="Monotype Sorts" pitchFamily="2" charset="2"/>
              <a:buAutoNum type="arabicPeriod"/>
              <a:defRPr/>
            </a:pPr>
            <a:endParaRPr lang="en-US" dirty="0"/>
          </a:p>
          <a:p>
            <a:pPr marL="457200" indent="-457200">
              <a:buNone/>
              <a:defRPr/>
            </a:pPr>
            <a:endParaRPr lang="en-US" dirty="0">
              <a:latin typeface="SimSun" pitchFamily="2" charset="-128"/>
            </a:endParaRPr>
          </a:p>
          <a:p>
            <a:pPr marL="457200" indent="-457200">
              <a:buNone/>
              <a:defRPr/>
            </a:pPr>
            <a:endParaRPr lang="en-US" dirty="0"/>
          </a:p>
          <a:p>
            <a:pPr marL="457200" indent="-457200">
              <a:buNone/>
              <a:defRPr/>
            </a:pPr>
            <a:endParaRPr lang="en-US" dirty="0"/>
          </a:p>
          <a:p>
            <a:pPr marL="457200" indent="-457200">
              <a:buNone/>
              <a:defRPr/>
            </a:pPr>
            <a:endParaRPr lang="en-US" dirty="0">
              <a:latin typeface="SimSun" pitchFamily="2" charset="-128"/>
            </a:endParaRPr>
          </a:p>
          <a:p>
            <a:pPr marL="457200" indent="-457200">
              <a:buNone/>
              <a:defRPr/>
            </a:pPr>
            <a:endParaRPr lang="en-US" dirty="0"/>
          </a:p>
        </p:txBody>
      </p:sp>
      <p:pic>
        <p:nvPicPr>
          <p:cNvPr id="22532" name="Picture 3" descr="f3.3.jp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49996" y="3497131"/>
            <a:ext cx="8675687" cy="273526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611882E-0086-48D7-AAEF-F57F1AE4212D}"/>
              </a:ext>
            </a:extLst>
          </p:cNvPr>
          <p:cNvSpPr txBox="1"/>
          <p:nvPr/>
        </p:nvSpPr>
        <p:spPr>
          <a:xfrm>
            <a:off x="1224986" y="3703866"/>
            <a:ext cx="596638" cy="400110"/>
          </a:xfrm>
          <a:prstGeom prst="rect">
            <a:avLst/>
          </a:prstGeom>
          <a:noFill/>
          <a:ln>
            <a:solidFill>
              <a:schemeClr val="bg2"/>
            </a:solidFill>
          </a:ln>
        </p:spPr>
        <p:txBody>
          <a:bodyPr wrap="none" rtlCol="0" anchor="ctr" anchorCtr="1">
            <a:spAutoFit/>
          </a:bodyPr>
          <a:lstStyle/>
          <a:p>
            <a:r>
              <a:rPr lang="en-CA" sz="2000" dirty="0"/>
              <a:t>text</a:t>
            </a:r>
          </a:p>
        </p:txBody>
      </p:sp>
      <p:sp>
        <p:nvSpPr>
          <p:cNvPr id="6" name="TextBox 5">
            <a:extLst>
              <a:ext uri="{FF2B5EF4-FFF2-40B4-BE49-F238E27FC236}">
                <a16:creationId xmlns:a16="http://schemas.microsoft.com/office/drawing/2014/main" id="{213A1EE3-D58E-4EFD-B70E-F199BF3D4BF3}"/>
              </a:ext>
            </a:extLst>
          </p:cNvPr>
          <p:cNvSpPr txBox="1"/>
          <p:nvPr/>
        </p:nvSpPr>
        <p:spPr>
          <a:xfrm>
            <a:off x="1085506" y="4119829"/>
            <a:ext cx="1102675" cy="400110"/>
          </a:xfrm>
          <a:prstGeom prst="rect">
            <a:avLst/>
          </a:prstGeom>
          <a:noFill/>
          <a:ln>
            <a:solidFill>
              <a:schemeClr val="bg2"/>
            </a:solidFill>
          </a:ln>
        </p:spPr>
        <p:txBody>
          <a:bodyPr wrap="square" rtlCol="0" anchor="ctr" anchorCtr="1">
            <a:spAutoFit/>
          </a:bodyPr>
          <a:lstStyle/>
          <a:p>
            <a:r>
              <a:rPr lang="en-CA" sz="2000" dirty="0"/>
              <a:t>pattern</a:t>
            </a:r>
          </a:p>
        </p:txBody>
      </p:sp>
      <p:sp>
        <p:nvSpPr>
          <p:cNvPr id="3" name="Arrow: Right 2">
            <a:extLst>
              <a:ext uri="{FF2B5EF4-FFF2-40B4-BE49-F238E27FC236}">
                <a16:creationId xmlns:a16="http://schemas.microsoft.com/office/drawing/2014/main" id="{CCD1C243-08F5-400B-8F9B-C4D23E3462AE}"/>
              </a:ext>
            </a:extLst>
          </p:cNvPr>
          <p:cNvSpPr/>
          <p:nvPr/>
        </p:nvSpPr>
        <p:spPr>
          <a:xfrm>
            <a:off x="2205979" y="3819904"/>
            <a:ext cx="974452" cy="168034"/>
          </a:xfrm>
          <a:prstGeom prst="rightArrow">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sp>
        <p:nvSpPr>
          <p:cNvPr id="8" name="Arrow: Right 7">
            <a:extLst>
              <a:ext uri="{FF2B5EF4-FFF2-40B4-BE49-F238E27FC236}">
                <a16:creationId xmlns:a16="http://schemas.microsoft.com/office/drawing/2014/main" id="{8B482849-5D95-4B9D-A67C-2922B8176BB6}"/>
              </a:ext>
            </a:extLst>
          </p:cNvPr>
          <p:cNvSpPr/>
          <p:nvPr/>
        </p:nvSpPr>
        <p:spPr>
          <a:xfrm rot="21159575">
            <a:off x="2212721" y="4181391"/>
            <a:ext cx="974452" cy="168034"/>
          </a:xfrm>
          <a:prstGeom prst="rightArrow">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cxnSp>
        <p:nvCxnSpPr>
          <p:cNvPr id="5" name="Straight Arrow Connector 4">
            <a:extLst>
              <a:ext uri="{FF2B5EF4-FFF2-40B4-BE49-F238E27FC236}">
                <a16:creationId xmlns:a16="http://schemas.microsoft.com/office/drawing/2014/main" id="{232123CA-2C10-4339-9F11-3F292F0B9695}"/>
              </a:ext>
            </a:extLst>
          </p:cNvPr>
          <p:cNvCxnSpPr>
            <a:cxnSpLocks/>
          </p:cNvCxnSpPr>
          <p:nvPr/>
        </p:nvCxnSpPr>
        <p:spPr>
          <a:xfrm>
            <a:off x="3358108" y="4319884"/>
            <a:ext cx="897412"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3">
            <a:extLst>
              <a:ext uri="{FF2B5EF4-FFF2-40B4-BE49-F238E27FC236}">
                <a16:creationId xmlns:a16="http://schemas.microsoft.com/office/drawing/2014/main" id="{F94433BC-AAD0-4F2A-8202-5CA961874BEE}"/>
              </a:ext>
            </a:extLst>
          </p:cNvPr>
          <p:cNvSpPr txBox="1">
            <a:spLocks noChangeArrowheads="1"/>
          </p:cNvSpPr>
          <p:nvPr/>
        </p:nvSpPr>
        <p:spPr>
          <a:xfrm>
            <a:off x="909836" y="1324204"/>
            <a:ext cx="10513168" cy="1656184"/>
          </a:xfrm>
          <a:prstGeom prst="rect">
            <a:avLst/>
          </a:prstGeom>
        </p:spPr>
        <p:txBody>
          <a:bodyPr vert="horz" lIns="91440" tIns="45720" rIns="91440" bIns="45720" rtlCol="0">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a:lstStyle>
          <a:p>
            <a:pPr marL="457200" indent="-457200">
              <a:defRPr/>
            </a:pPr>
            <a:r>
              <a:rPr lang="en-US" sz="2000" i="1" u="sng"/>
              <a:t>pattern</a:t>
            </a:r>
            <a:r>
              <a:rPr lang="en-US" sz="2000"/>
              <a:t>: a string of </a:t>
            </a:r>
            <a:r>
              <a:rPr lang="en-US" sz="2000" i="1"/>
              <a:t>m</a:t>
            </a:r>
            <a:r>
              <a:rPr lang="en-US" sz="2000"/>
              <a:t> characters to search for</a:t>
            </a:r>
          </a:p>
          <a:p>
            <a:pPr marL="457200" indent="-457200">
              <a:defRPr/>
            </a:pPr>
            <a:r>
              <a:rPr lang="en-US" sz="2000" i="1" u="sng"/>
              <a:t>text</a:t>
            </a:r>
            <a:r>
              <a:rPr lang="en-US" sz="2000"/>
              <a:t>: a (longer) string of </a:t>
            </a:r>
            <a:r>
              <a:rPr lang="en-US" sz="2000" i="1"/>
              <a:t>n</a:t>
            </a:r>
            <a:r>
              <a:rPr lang="en-US" sz="2000"/>
              <a:t> characters to search in</a:t>
            </a:r>
          </a:p>
          <a:p>
            <a:pPr marL="457200" indent="-457200">
              <a:defRPr/>
            </a:pPr>
            <a:r>
              <a:rPr lang="en-US" sz="2000">
                <a:sym typeface="Symbol" pitchFamily="84" charset="2"/>
              </a:rPr>
              <a:t>problem: find a substring in the text that matches the pattern</a:t>
            </a:r>
            <a:endParaRPr lang="en-US" sz="2000" dirty="0"/>
          </a:p>
        </p:txBody>
      </p:sp>
      <p:sp>
        <p:nvSpPr>
          <p:cNvPr id="4" name="Rectangle: Rounded Corners 3">
            <a:extLst>
              <a:ext uri="{FF2B5EF4-FFF2-40B4-BE49-F238E27FC236}">
                <a16:creationId xmlns:a16="http://schemas.microsoft.com/office/drawing/2014/main" id="{C636A7C7-7680-470E-91F6-2D29501E4C61}"/>
              </a:ext>
            </a:extLst>
          </p:cNvPr>
          <p:cNvSpPr/>
          <p:nvPr/>
        </p:nvSpPr>
        <p:spPr>
          <a:xfrm>
            <a:off x="6094412" y="3703866"/>
            <a:ext cx="1080120" cy="415963"/>
          </a:xfrm>
          <a:prstGeom prst="roundRect">
            <a:avLst/>
          </a:prstGeom>
          <a:noFill/>
          <a:ln w="28575">
            <a:solidFill>
              <a:srgbClr val="FFC000"/>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CA" dirty="0"/>
          </a:p>
        </p:txBody>
      </p:sp>
      <p:pic>
        <p:nvPicPr>
          <p:cNvPr id="9" name="Audio 8">
            <a:hlinkClick r:id="" action="ppaction://media"/>
            <a:extLst>
              <a:ext uri="{FF2B5EF4-FFF2-40B4-BE49-F238E27FC236}">
                <a16:creationId xmlns:a16="http://schemas.microsoft.com/office/drawing/2014/main" id="{A47CB8CA-6B1A-F54F-B02F-757240CD9A3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0125"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45682">
        <p:fade/>
      </p:transition>
    </mc:Choice>
    <mc:Fallback xmlns="">
      <p:transition spd="med" advTm="456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Blue atom design templat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3">
          <a:schemeClr val="lt1"/>
        </a:lnRef>
        <a:fillRef idx="1">
          <a:schemeClr val="accent5"/>
        </a:fillRef>
        <a:effectRef idx="1">
          <a:schemeClr val="accent5"/>
        </a:effectRef>
        <a:fontRef idx="minor">
          <a:schemeClr val="lt1"/>
        </a:fontRef>
      </a:style>
    </a:spDef>
    <a:lnDef>
      <a:spPr>
        <a:ln>
          <a:solidFill>
            <a:schemeClr val="accent5"/>
          </a:solidFill>
        </a:ln>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Blue atom design slides.potx" id="{20958743-FA80-43E5-9586-B48EF2BE42B5}" vid="{6B9132C0-2E4C-4DF6-B21A-C2322474BD21}"/>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51F78577-2839-4BFF-9EC7-673BD8FEBD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875BD71-4A33-4FB7-88CA-777C4D9E6EE5}">
  <ds:schemaRefs>
    <ds:schemaRef ds:uri="http://schemas.microsoft.com/sharepoint/v3/contenttype/forms"/>
  </ds:schemaRefs>
</ds:datastoreItem>
</file>

<file path=customXml/itemProps3.xml><?xml version="1.0" encoding="utf-8"?>
<ds:datastoreItem xmlns:ds="http://schemas.openxmlformats.org/officeDocument/2006/customXml" ds:itemID="{3049C11C-71DC-49B6-ACD8-27E3AE088D14}">
  <ds:schemaRefs>
    <ds:schemaRef ds:uri="40262f94-9f35-4ac3-9a90-690165a166b7"/>
    <ds:schemaRef ds:uri="http://www.w3.org/XML/1998/namespace"/>
    <ds:schemaRef ds:uri="http://schemas.microsoft.com/office/2006/documentManagement/types"/>
    <ds:schemaRef ds:uri="http://purl.org/dc/dcmitype/"/>
    <ds:schemaRef ds:uri="http://schemas.microsoft.com/office/2006/metadata/properties"/>
    <ds:schemaRef ds:uri="http://schemas.microsoft.com/office/infopath/2007/PartnerControls"/>
    <ds:schemaRef ds:uri="http://purl.org/dc/elements/1.1/"/>
    <ds:schemaRef ds:uri="http://schemas.openxmlformats.org/package/2006/metadata/core-properties"/>
    <ds:schemaRef ds:uri="a4f35948-e619-41b3-aa29-22878b09cfd2"/>
    <ds:schemaRef ds:uri="http://purl.org/dc/terms/"/>
  </ds:schemaRefs>
</ds:datastoreItem>
</file>

<file path=docProps/app.xml><?xml version="1.0" encoding="utf-8"?>
<Properties xmlns="http://schemas.openxmlformats.org/officeDocument/2006/extended-properties" xmlns:vt="http://schemas.openxmlformats.org/officeDocument/2006/docPropsVTypes">
  <Template>Blue atom design slides</Template>
  <TotalTime>8402</TotalTime>
  <Words>2927</Words>
  <Application>Microsoft Macintosh PowerPoint</Application>
  <PresentationFormat>Custom</PresentationFormat>
  <Paragraphs>777</Paragraphs>
  <Slides>44</Slides>
  <Notes>34</Notes>
  <HiddenSlides>0</HiddenSlides>
  <MMClips>41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44</vt:i4>
      </vt:variant>
    </vt:vector>
  </HeadingPairs>
  <TitlesOfParts>
    <vt:vector size="55" baseType="lpstr">
      <vt:lpstr>B Frutiger Bold</vt:lpstr>
      <vt:lpstr>SimSun</vt:lpstr>
      <vt:lpstr>Arial</vt:lpstr>
      <vt:lpstr>Arial Narrow</vt:lpstr>
      <vt:lpstr>Cambria Math</vt:lpstr>
      <vt:lpstr>Century Gothic</vt:lpstr>
      <vt:lpstr>Lucida Grande</vt:lpstr>
      <vt:lpstr>Monotype Sorts</vt:lpstr>
      <vt:lpstr>Tahoma</vt:lpstr>
      <vt:lpstr>Times New Roman</vt:lpstr>
      <vt:lpstr>Blue atom design template</vt:lpstr>
      <vt:lpstr>The Analysis and Design of           Computer Algorithms</vt:lpstr>
      <vt:lpstr> </vt:lpstr>
      <vt:lpstr>Brute Force</vt:lpstr>
      <vt:lpstr>Brute-Force Sorting Algorithms</vt:lpstr>
      <vt:lpstr>Selection Sort</vt:lpstr>
      <vt:lpstr>Analysis of Selection Sort</vt:lpstr>
      <vt:lpstr>Bubble Sort</vt:lpstr>
      <vt:lpstr>Analysis of Bubble Sort</vt:lpstr>
      <vt:lpstr>Example of Brute-Force String Matching </vt:lpstr>
      <vt:lpstr>Example of Brute-Force String Matching </vt:lpstr>
      <vt:lpstr>Pseudocode and Efficiency  </vt:lpstr>
      <vt:lpstr>Brute-Force Polynomial Evaluation</vt:lpstr>
      <vt:lpstr>Brute-Force Polynomial Evaluation</vt:lpstr>
      <vt:lpstr>Polynomial Evaluation: Improvement</vt:lpstr>
      <vt:lpstr>Closest-Pair Problem</vt:lpstr>
      <vt:lpstr>Closest-Pair Brute-Force Algorithm (cont.)</vt:lpstr>
      <vt:lpstr>Brute-Force Strengths and Weaknesses</vt:lpstr>
      <vt:lpstr>Exhaustive Search</vt:lpstr>
      <vt:lpstr>Example 1: Traveling Salesman Problem (TSP) </vt:lpstr>
      <vt:lpstr>TSP by Exhaustive Search</vt:lpstr>
      <vt:lpstr>Example 2: Knapsack Problem</vt:lpstr>
      <vt:lpstr>Knapsack Problem by Exhaustive Search</vt:lpstr>
      <vt:lpstr>Knapsack Problem by Exhaustive Search</vt:lpstr>
      <vt:lpstr>Example 3: The Assignment Problem</vt:lpstr>
      <vt:lpstr>Assignment Problem by Exhaustive Search</vt:lpstr>
      <vt:lpstr>Final Comments on Exhaustive Search</vt:lpstr>
      <vt:lpstr>Graph Traversal</vt:lpstr>
      <vt:lpstr>Depth-First Search (DFS) </vt:lpstr>
      <vt:lpstr>DFS Example 1</vt:lpstr>
      <vt:lpstr>DFS Example 1 (cont.)</vt:lpstr>
      <vt:lpstr>DFS Example 1 (cont.)</vt:lpstr>
      <vt:lpstr>DFS Example 2</vt:lpstr>
      <vt:lpstr>Pseudocode of DFS</vt:lpstr>
      <vt:lpstr>Graphs and Representations</vt:lpstr>
      <vt:lpstr>Notes on DFS</vt:lpstr>
      <vt:lpstr>Breadth-first search (BFS)</vt:lpstr>
      <vt:lpstr>BFS Example 1</vt:lpstr>
      <vt:lpstr>Example</vt:lpstr>
      <vt:lpstr>Example</vt:lpstr>
      <vt:lpstr>BFS Example</vt:lpstr>
      <vt:lpstr>Pseudocode of BFS</vt:lpstr>
      <vt:lpstr>Notes on BFS</vt:lpstr>
      <vt:lpstr>Design techniques and problem types</vt:lpstr>
      <vt:lpstr>Recommended 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F. Wang</dc:creator>
  <cp:lastModifiedBy>F. Wang</cp:lastModifiedBy>
  <cp:revision>266</cp:revision>
  <dcterms:created xsi:type="dcterms:W3CDTF">2020-06-14T16:45:24Z</dcterms:created>
  <dcterms:modified xsi:type="dcterms:W3CDTF">2021-01-30T22:11:19Z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74069000</vt:r8>
  </property>
  <property fmtid="{D5CDD505-2E9C-101B-9397-08002B2CF9AE}" pid="3" name="HiddenCategoryTags">
    <vt:lpwstr/>
  </property>
  <property fmtid="{D5CDD505-2E9C-101B-9397-08002B2CF9AE}" pid="4" name="InternalTags">
    <vt:lpwstr/>
  </property>
  <property fmtid="{D5CDD505-2E9C-101B-9397-08002B2CF9AE}" pid="5" name="CategoryTags">
    <vt:lpwstr/>
  </property>
  <property fmtid="{D5CDD505-2E9C-101B-9397-08002B2CF9AE}" pid="6" name="Applications">
    <vt:lpwstr/>
  </property>
  <property fmtid="{D5CDD505-2E9C-101B-9397-08002B2CF9AE}" pid="7" name="CampaignTags">
    <vt:lpwstr/>
  </property>
  <property fmtid="{D5CDD505-2E9C-101B-9397-08002B2CF9AE}" pid="8" name="ScenarioTags">
    <vt:lpwstr/>
  </property>
  <property fmtid="{D5CDD505-2E9C-101B-9397-08002B2CF9AE}" pid="9" name="ContentTypeId">
    <vt:lpwstr>0x010100AA3F7D94069FF64A86F7DFF56D60E3BE</vt:lpwstr>
  </property>
  <property fmtid="{D5CDD505-2E9C-101B-9397-08002B2CF9AE}" pid="10" name="FeatureTags">
    <vt:lpwstr/>
  </property>
  <property fmtid="{D5CDD505-2E9C-101B-9397-08002B2CF9AE}" pid="11" name="LocalizationTags">
    <vt:lpwstr/>
  </property>
</Properties>
</file>